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5" r:id="rId4"/>
  </p:sldMasterIdLst>
  <p:notesMasterIdLst>
    <p:notesMasterId r:id="rId37"/>
  </p:notesMasterIdLst>
  <p:sldIdLst>
    <p:sldId id="256" r:id="rId5"/>
    <p:sldId id="429" r:id="rId6"/>
    <p:sldId id="389" r:id="rId7"/>
    <p:sldId id="422" r:id="rId8"/>
    <p:sldId id="462" r:id="rId9"/>
    <p:sldId id="463" r:id="rId10"/>
    <p:sldId id="431" r:id="rId11"/>
    <p:sldId id="258" r:id="rId12"/>
    <p:sldId id="436" r:id="rId13"/>
    <p:sldId id="442" r:id="rId14"/>
    <p:sldId id="397" r:id="rId15"/>
    <p:sldId id="398" r:id="rId16"/>
    <p:sldId id="399" r:id="rId17"/>
    <p:sldId id="460" r:id="rId18"/>
    <p:sldId id="439" r:id="rId19"/>
    <p:sldId id="402" r:id="rId20"/>
    <p:sldId id="416" r:id="rId21"/>
    <p:sldId id="323" r:id="rId22"/>
    <p:sldId id="446" r:id="rId23"/>
    <p:sldId id="418" r:id="rId24"/>
    <p:sldId id="449" r:id="rId25"/>
    <p:sldId id="453" r:id="rId26"/>
    <p:sldId id="420" r:id="rId27"/>
    <p:sldId id="368" r:id="rId28"/>
    <p:sldId id="421" r:id="rId29"/>
    <p:sldId id="423" r:id="rId30"/>
    <p:sldId id="424" r:id="rId31"/>
    <p:sldId id="425" r:id="rId32"/>
    <p:sldId id="426" r:id="rId33"/>
    <p:sldId id="428" r:id="rId34"/>
    <p:sldId id="461" r:id="rId35"/>
    <p:sldId id="427"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ger Quast, Sarah" initials="SQS" lastIdx="1" clrIdx="0">
    <p:extLst>
      <p:ext uri="{19B8F6BF-5375-455C-9EA6-DF929625EA0E}">
        <p15:presenceInfo xmlns:p15="http://schemas.microsoft.com/office/powerpoint/2012/main" userId="S-1-5-21-16020293-1860773568-334635053-944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5" autoAdjust="0"/>
    <p:restoredTop sz="78954" autoAdjust="0"/>
  </p:normalViewPr>
  <p:slideViewPr>
    <p:cSldViewPr snapToGrid="0">
      <p:cViewPr varScale="1">
        <p:scale>
          <a:sx n="65" d="100"/>
          <a:sy n="65" d="100"/>
        </p:scale>
        <p:origin x="132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03T15:35:21.815" idx="1">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A56C61-43FE-4C0F-B2ED-058E0CF2C6D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38F6FC45-B639-40EF-9BB8-86B36DD93A82}">
      <dgm:prSet phldrT="[Text]"/>
      <dgm:spPr/>
      <dgm:t>
        <a:bodyPr/>
        <a:lstStyle/>
        <a:p>
          <a:r>
            <a:rPr lang="en-US" dirty="0"/>
            <a:t>IEP Core Elements</a:t>
          </a:r>
        </a:p>
      </dgm:t>
    </dgm:pt>
    <dgm:pt modelId="{A1E006CD-BE50-4E74-8869-AF7B091BF7A4}" type="parTrans" cxnId="{7E05B509-46FF-4E22-9513-A70A64990B6B}">
      <dgm:prSet/>
      <dgm:spPr/>
      <dgm:t>
        <a:bodyPr/>
        <a:lstStyle/>
        <a:p>
          <a:endParaRPr lang="en-US"/>
        </a:p>
      </dgm:t>
    </dgm:pt>
    <dgm:pt modelId="{5A71A561-721A-4F37-938A-7F75E05D388C}" type="sibTrans" cxnId="{7E05B509-46FF-4E22-9513-A70A64990B6B}">
      <dgm:prSet/>
      <dgm:spPr/>
      <dgm:t>
        <a:bodyPr/>
        <a:lstStyle/>
        <a:p>
          <a:endParaRPr lang="en-US"/>
        </a:p>
      </dgm:t>
    </dgm:pt>
    <dgm:pt modelId="{F6C9B045-F091-4E73-BE65-387DDCB1FD93}">
      <dgm:prSet phldrT="[Text]" custT="1"/>
      <dgm:spPr>
        <a:solidFill>
          <a:schemeClr val="accent6"/>
        </a:solidFill>
      </dgm:spPr>
      <dgm:t>
        <a:bodyPr lIns="0" tIns="0" rIns="0" bIns="0"/>
        <a:lstStyle/>
        <a:p>
          <a:r>
            <a:rPr lang="en-US" sz="1400" dirty="0"/>
            <a:t>Needs Assessment</a:t>
          </a:r>
        </a:p>
      </dgm:t>
    </dgm:pt>
    <dgm:pt modelId="{87DA7C5B-B713-4E8A-8C30-39D3881A70EA}" type="parTrans" cxnId="{592A504B-D14F-42CA-A8B7-2536DB5A42A2}">
      <dgm:prSet/>
      <dgm:spPr/>
      <dgm:t>
        <a:bodyPr/>
        <a:lstStyle/>
        <a:p>
          <a:endParaRPr lang="en-US"/>
        </a:p>
      </dgm:t>
    </dgm:pt>
    <dgm:pt modelId="{9792EB8F-893D-4660-BF8D-3D8080BA2FE7}" type="sibTrans" cxnId="{592A504B-D14F-42CA-A8B7-2536DB5A42A2}">
      <dgm:prSet/>
      <dgm:spPr/>
      <dgm:t>
        <a:bodyPr/>
        <a:lstStyle/>
        <a:p>
          <a:endParaRPr lang="en-US"/>
        </a:p>
      </dgm:t>
    </dgm:pt>
    <dgm:pt modelId="{0FCB1A59-F11F-4284-AE2D-AEC2D333D3CB}">
      <dgm:prSet phldrT="[Text]" custT="1"/>
      <dgm:spPr>
        <a:solidFill>
          <a:schemeClr val="accent3"/>
        </a:solidFill>
      </dgm:spPr>
      <dgm:t>
        <a:bodyPr lIns="0" tIns="0" rIns="0" bIns="0"/>
        <a:lstStyle/>
        <a:p>
          <a:r>
            <a:rPr lang="en-US" sz="1400" dirty="0"/>
            <a:t>Short- and Long-Term Employment Goals</a:t>
          </a:r>
        </a:p>
      </dgm:t>
    </dgm:pt>
    <dgm:pt modelId="{71E26145-CA48-48E4-AEAF-8EBDBC206189}" type="parTrans" cxnId="{8FB82C43-587D-4A69-A087-49F94E740FB2}">
      <dgm:prSet/>
      <dgm:spPr/>
      <dgm:t>
        <a:bodyPr/>
        <a:lstStyle/>
        <a:p>
          <a:endParaRPr lang="en-US"/>
        </a:p>
      </dgm:t>
    </dgm:pt>
    <dgm:pt modelId="{C5D62067-3410-4B63-B85A-9C72D86BEF74}" type="sibTrans" cxnId="{8FB82C43-587D-4A69-A087-49F94E740FB2}">
      <dgm:prSet/>
      <dgm:spPr/>
      <dgm:t>
        <a:bodyPr/>
        <a:lstStyle/>
        <a:p>
          <a:endParaRPr lang="en-US"/>
        </a:p>
      </dgm:t>
    </dgm:pt>
    <dgm:pt modelId="{C84DFA79-8991-45F6-8B02-8E96A17EE032}">
      <dgm:prSet phldrT="[Text]" custT="1"/>
      <dgm:spPr>
        <a:solidFill>
          <a:schemeClr val="accent4"/>
        </a:solidFill>
      </dgm:spPr>
      <dgm:t>
        <a:bodyPr lIns="0" tIns="0" rIns="0" bIns="0"/>
        <a:lstStyle/>
        <a:p>
          <a:r>
            <a:rPr lang="en-US" sz="1400" dirty="0"/>
            <a:t>Barriers to Employment</a:t>
          </a:r>
        </a:p>
      </dgm:t>
    </dgm:pt>
    <dgm:pt modelId="{E8978912-DE24-4F39-BDCE-F43624ABF916}" type="parTrans" cxnId="{8C7F1E74-C337-44B6-B4AA-775D18DEA655}">
      <dgm:prSet/>
      <dgm:spPr/>
      <dgm:t>
        <a:bodyPr/>
        <a:lstStyle/>
        <a:p>
          <a:endParaRPr lang="en-US"/>
        </a:p>
      </dgm:t>
    </dgm:pt>
    <dgm:pt modelId="{4A752C15-85F4-4CDF-8354-52C6221A1DD8}" type="sibTrans" cxnId="{8C7F1E74-C337-44B6-B4AA-775D18DEA655}">
      <dgm:prSet/>
      <dgm:spPr/>
      <dgm:t>
        <a:bodyPr/>
        <a:lstStyle/>
        <a:p>
          <a:endParaRPr lang="en-US"/>
        </a:p>
      </dgm:t>
    </dgm:pt>
    <dgm:pt modelId="{F4CBDC30-A222-4250-B069-9CB560FD4BDA}">
      <dgm:prSet phldrT="[Text]" custT="1"/>
      <dgm:spPr>
        <a:solidFill>
          <a:schemeClr val="accent5"/>
        </a:solidFill>
      </dgm:spPr>
      <dgm:t>
        <a:bodyPr lIns="0" tIns="0" rIns="0" bIns="0"/>
        <a:lstStyle/>
        <a:p>
          <a:r>
            <a:rPr lang="en-US" sz="1400" dirty="0"/>
            <a:t>Combination of Services</a:t>
          </a:r>
        </a:p>
      </dgm:t>
    </dgm:pt>
    <dgm:pt modelId="{861EDFB5-4BE9-4248-A443-3D1E0D84B227}" type="parTrans" cxnId="{3EA2E108-A468-4F02-A60A-0437DE6F28B0}">
      <dgm:prSet/>
      <dgm:spPr/>
      <dgm:t>
        <a:bodyPr/>
        <a:lstStyle/>
        <a:p>
          <a:endParaRPr lang="en-US"/>
        </a:p>
      </dgm:t>
    </dgm:pt>
    <dgm:pt modelId="{703B0176-EE2F-4D86-89BE-07B4A31658E2}" type="sibTrans" cxnId="{3EA2E108-A468-4F02-A60A-0437DE6F28B0}">
      <dgm:prSet/>
      <dgm:spPr/>
      <dgm:t>
        <a:bodyPr/>
        <a:lstStyle/>
        <a:p>
          <a:endParaRPr lang="en-US"/>
        </a:p>
      </dgm:t>
    </dgm:pt>
    <dgm:pt modelId="{98098534-91BC-44AE-AA64-BC9E35D1F528}" type="pres">
      <dgm:prSet presAssocID="{E8A56C61-43FE-4C0F-B2ED-058E0CF2C6DF}" presName="Name0" presStyleCnt="0">
        <dgm:presLayoutVars>
          <dgm:chMax val="1"/>
          <dgm:dir/>
          <dgm:animLvl val="ctr"/>
          <dgm:resizeHandles val="exact"/>
        </dgm:presLayoutVars>
      </dgm:prSet>
      <dgm:spPr/>
    </dgm:pt>
    <dgm:pt modelId="{03B9B73C-AB69-4226-92FC-0AC44F546336}" type="pres">
      <dgm:prSet presAssocID="{38F6FC45-B639-40EF-9BB8-86B36DD93A82}" presName="centerShape" presStyleLbl="node0" presStyleIdx="0" presStyleCnt="1"/>
      <dgm:spPr/>
    </dgm:pt>
    <dgm:pt modelId="{4BE68145-A862-4E58-BCA8-28C1D2B9A152}" type="pres">
      <dgm:prSet presAssocID="{F6C9B045-F091-4E73-BE65-387DDCB1FD93}" presName="node" presStyleLbl="node1" presStyleIdx="0" presStyleCnt="4">
        <dgm:presLayoutVars>
          <dgm:bulletEnabled val="1"/>
        </dgm:presLayoutVars>
      </dgm:prSet>
      <dgm:spPr/>
    </dgm:pt>
    <dgm:pt modelId="{3400062E-F8C6-453C-965C-C4274A520585}" type="pres">
      <dgm:prSet presAssocID="{F6C9B045-F091-4E73-BE65-387DDCB1FD93}" presName="dummy" presStyleCnt="0"/>
      <dgm:spPr/>
    </dgm:pt>
    <dgm:pt modelId="{C8765E2A-AD85-4269-9219-90E5D0EDC749}" type="pres">
      <dgm:prSet presAssocID="{9792EB8F-893D-4660-BF8D-3D8080BA2FE7}" presName="sibTrans" presStyleLbl="sibTrans2D1" presStyleIdx="0" presStyleCnt="4"/>
      <dgm:spPr/>
    </dgm:pt>
    <dgm:pt modelId="{61957B5A-A683-4D1A-9C25-4A4B74890FC4}" type="pres">
      <dgm:prSet presAssocID="{0FCB1A59-F11F-4284-AE2D-AEC2D333D3CB}" presName="node" presStyleLbl="node1" presStyleIdx="1" presStyleCnt="4">
        <dgm:presLayoutVars>
          <dgm:bulletEnabled val="1"/>
        </dgm:presLayoutVars>
      </dgm:prSet>
      <dgm:spPr/>
    </dgm:pt>
    <dgm:pt modelId="{DF188D18-6D3D-41EF-A26D-4542CF2A9D98}" type="pres">
      <dgm:prSet presAssocID="{0FCB1A59-F11F-4284-AE2D-AEC2D333D3CB}" presName="dummy" presStyleCnt="0"/>
      <dgm:spPr/>
    </dgm:pt>
    <dgm:pt modelId="{A4E8F0AB-938E-4233-9A53-CF0E97AC9714}" type="pres">
      <dgm:prSet presAssocID="{C5D62067-3410-4B63-B85A-9C72D86BEF74}" presName="sibTrans" presStyleLbl="sibTrans2D1" presStyleIdx="1" presStyleCnt="4"/>
      <dgm:spPr/>
    </dgm:pt>
    <dgm:pt modelId="{08E410F4-1F42-47C9-80E2-97581876D069}" type="pres">
      <dgm:prSet presAssocID="{C84DFA79-8991-45F6-8B02-8E96A17EE032}" presName="node" presStyleLbl="node1" presStyleIdx="2" presStyleCnt="4">
        <dgm:presLayoutVars>
          <dgm:bulletEnabled val="1"/>
        </dgm:presLayoutVars>
      </dgm:prSet>
      <dgm:spPr/>
    </dgm:pt>
    <dgm:pt modelId="{4F661C8C-90AD-4388-9C46-B29ABBD084E4}" type="pres">
      <dgm:prSet presAssocID="{C84DFA79-8991-45F6-8B02-8E96A17EE032}" presName="dummy" presStyleCnt="0"/>
      <dgm:spPr/>
    </dgm:pt>
    <dgm:pt modelId="{C3CD4C31-9281-4BA5-928E-128C79BCCA7E}" type="pres">
      <dgm:prSet presAssocID="{4A752C15-85F4-4CDF-8354-52C6221A1DD8}" presName="sibTrans" presStyleLbl="sibTrans2D1" presStyleIdx="2" presStyleCnt="4"/>
      <dgm:spPr/>
    </dgm:pt>
    <dgm:pt modelId="{C03CFA94-1C4F-4A9F-89DB-DBF6A759159A}" type="pres">
      <dgm:prSet presAssocID="{F4CBDC30-A222-4250-B069-9CB560FD4BDA}" presName="node" presStyleLbl="node1" presStyleIdx="3" presStyleCnt="4">
        <dgm:presLayoutVars>
          <dgm:bulletEnabled val="1"/>
        </dgm:presLayoutVars>
      </dgm:prSet>
      <dgm:spPr/>
    </dgm:pt>
    <dgm:pt modelId="{C54E73B7-E6AE-4EA3-96A8-615D4A0433B6}" type="pres">
      <dgm:prSet presAssocID="{F4CBDC30-A222-4250-B069-9CB560FD4BDA}" presName="dummy" presStyleCnt="0"/>
      <dgm:spPr/>
    </dgm:pt>
    <dgm:pt modelId="{386D0692-3DE6-4E2D-A61C-FF7BCDBCD41C}" type="pres">
      <dgm:prSet presAssocID="{703B0176-EE2F-4D86-89BE-07B4A31658E2}" presName="sibTrans" presStyleLbl="sibTrans2D1" presStyleIdx="3" presStyleCnt="4"/>
      <dgm:spPr/>
    </dgm:pt>
  </dgm:ptLst>
  <dgm:cxnLst>
    <dgm:cxn modelId="{3EA2E108-A468-4F02-A60A-0437DE6F28B0}" srcId="{38F6FC45-B639-40EF-9BB8-86B36DD93A82}" destId="{F4CBDC30-A222-4250-B069-9CB560FD4BDA}" srcOrd="3" destOrd="0" parTransId="{861EDFB5-4BE9-4248-A443-3D1E0D84B227}" sibTransId="{703B0176-EE2F-4D86-89BE-07B4A31658E2}"/>
    <dgm:cxn modelId="{7E05B509-46FF-4E22-9513-A70A64990B6B}" srcId="{E8A56C61-43FE-4C0F-B2ED-058E0CF2C6DF}" destId="{38F6FC45-B639-40EF-9BB8-86B36DD93A82}" srcOrd="0" destOrd="0" parTransId="{A1E006CD-BE50-4E74-8869-AF7B091BF7A4}" sibTransId="{5A71A561-721A-4F37-938A-7F75E05D388C}"/>
    <dgm:cxn modelId="{808A9019-EC45-4506-8739-8D5F05EFA4BA}" type="presOf" srcId="{C84DFA79-8991-45F6-8B02-8E96A17EE032}" destId="{08E410F4-1F42-47C9-80E2-97581876D069}" srcOrd="0" destOrd="0" presId="urn:microsoft.com/office/officeart/2005/8/layout/radial6"/>
    <dgm:cxn modelId="{3409E31E-2FAB-4557-BB56-92B3ACC534BD}" type="presOf" srcId="{F4CBDC30-A222-4250-B069-9CB560FD4BDA}" destId="{C03CFA94-1C4F-4A9F-89DB-DBF6A759159A}" srcOrd="0" destOrd="0" presId="urn:microsoft.com/office/officeart/2005/8/layout/radial6"/>
    <dgm:cxn modelId="{59AD492A-FCA7-4A19-B479-F7C5AA99A422}" type="presOf" srcId="{9792EB8F-893D-4660-BF8D-3D8080BA2FE7}" destId="{C8765E2A-AD85-4269-9219-90E5D0EDC749}" srcOrd="0" destOrd="0" presId="urn:microsoft.com/office/officeart/2005/8/layout/radial6"/>
    <dgm:cxn modelId="{8FB82C43-587D-4A69-A087-49F94E740FB2}" srcId="{38F6FC45-B639-40EF-9BB8-86B36DD93A82}" destId="{0FCB1A59-F11F-4284-AE2D-AEC2D333D3CB}" srcOrd="1" destOrd="0" parTransId="{71E26145-CA48-48E4-AEAF-8EBDBC206189}" sibTransId="{C5D62067-3410-4B63-B85A-9C72D86BEF74}"/>
    <dgm:cxn modelId="{592A504B-D14F-42CA-A8B7-2536DB5A42A2}" srcId="{38F6FC45-B639-40EF-9BB8-86B36DD93A82}" destId="{F6C9B045-F091-4E73-BE65-387DDCB1FD93}" srcOrd="0" destOrd="0" parTransId="{87DA7C5B-B713-4E8A-8C30-39D3881A70EA}" sibTransId="{9792EB8F-893D-4660-BF8D-3D8080BA2FE7}"/>
    <dgm:cxn modelId="{8C7F1E74-C337-44B6-B4AA-775D18DEA655}" srcId="{38F6FC45-B639-40EF-9BB8-86B36DD93A82}" destId="{C84DFA79-8991-45F6-8B02-8E96A17EE032}" srcOrd="2" destOrd="0" parTransId="{E8978912-DE24-4F39-BDCE-F43624ABF916}" sibTransId="{4A752C15-85F4-4CDF-8354-52C6221A1DD8}"/>
    <dgm:cxn modelId="{4D81EB80-8BF9-40A5-8A74-1EE601E264E9}" type="presOf" srcId="{C5D62067-3410-4B63-B85A-9C72D86BEF74}" destId="{A4E8F0AB-938E-4233-9A53-CF0E97AC9714}" srcOrd="0" destOrd="0" presId="urn:microsoft.com/office/officeart/2005/8/layout/radial6"/>
    <dgm:cxn modelId="{6A0C3486-0387-41EC-A158-D1C7A3ACA4B6}" type="presOf" srcId="{E8A56C61-43FE-4C0F-B2ED-058E0CF2C6DF}" destId="{98098534-91BC-44AE-AA64-BC9E35D1F528}" srcOrd="0" destOrd="0" presId="urn:microsoft.com/office/officeart/2005/8/layout/radial6"/>
    <dgm:cxn modelId="{F58BD299-F459-428D-B449-2BB7A9E0926A}" type="presOf" srcId="{38F6FC45-B639-40EF-9BB8-86B36DD93A82}" destId="{03B9B73C-AB69-4226-92FC-0AC44F546336}" srcOrd="0" destOrd="0" presId="urn:microsoft.com/office/officeart/2005/8/layout/radial6"/>
    <dgm:cxn modelId="{510595C9-5F27-4BD9-AC5C-D529FB2E3E66}" type="presOf" srcId="{F6C9B045-F091-4E73-BE65-387DDCB1FD93}" destId="{4BE68145-A862-4E58-BCA8-28C1D2B9A152}" srcOrd="0" destOrd="0" presId="urn:microsoft.com/office/officeart/2005/8/layout/radial6"/>
    <dgm:cxn modelId="{861365D0-3B38-4786-91C9-028A405297E6}" type="presOf" srcId="{4A752C15-85F4-4CDF-8354-52C6221A1DD8}" destId="{C3CD4C31-9281-4BA5-928E-128C79BCCA7E}" srcOrd="0" destOrd="0" presId="urn:microsoft.com/office/officeart/2005/8/layout/radial6"/>
    <dgm:cxn modelId="{CE3F31E9-ADE9-4D32-83B2-D334AE9F4011}" type="presOf" srcId="{0FCB1A59-F11F-4284-AE2D-AEC2D333D3CB}" destId="{61957B5A-A683-4D1A-9C25-4A4B74890FC4}" srcOrd="0" destOrd="0" presId="urn:microsoft.com/office/officeart/2005/8/layout/radial6"/>
    <dgm:cxn modelId="{304EEFF4-E5E8-4881-B296-F004B1001960}" type="presOf" srcId="{703B0176-EE2F-4D86-89BE-07B4A31658E2}" destId="{386D0692-3DE6-4E2D-A61C-FF7BCDBCD41C}" srcOrd="0" destOrd="0" presId="urn:microsoft.com/office/officeart/2005/8/layout/radial6"/>
    <dgm:cxn modelId="{F95462A3-8837-4A20-93D5-FE2468DF1B81}" type="presParOf" srcId="{98098534-91BC-44AE-AA64-BC9E35D1F528}" destId="{03B9B73C-AB69-4226-92FC-0AC44F546336}" srcOrd="0" destOrd="0" presId="urn:microsoft.com/office/officeart/2005/8/layout/radial6"/>
    <dgm:cxn modelId="{90D95539-79A2-4A4B-91A9-4072D3CEA7D8}" type="presParOf" srcId="{98098534-91BC-44AE-AA64-BC9E35D1F528}" destId="{4BE68145-A862-4E58-BCA8-28C1D2B9A152}" srcOrd="1" destOrd="0" presId="urn:microsoft.com/office/officeart/2005/8/layout/radial6"/>
    <dgm:cxn modelId="{EBC5E9B4-CE9D-4908-908F-346A13148D9C}" type="presParOf" srcId="{98098534-91BC-44AE-AA64-BC9E35D1F528}" destId="{3400062E-F8C6-453C-965C-C4274A520585}" srcOrd="2" destOrd="0" presId="urn:microsoft.com/office/officeart/2005/8/layout/radial6"/>
    <dgm:cxn modelId="{800565C9-5D34-4A8A-BC95-AD1A5B877A67}" type="presParOf" srcId="{98098534-91BC-44AE-AA64-BC9E35D1F528}" destId="{C8765E2A-AD85-4269-9219-90E5D0EDC749}" srcOrd="3" destOrd="0" presId="urn:microsoft.com/office/officeart/2005/8/layout/radial6"/>
    <dgm:cxn modelId="{0578B437-B834-419B-B2A2-582EE19FD9C6}" type="presParOf" srcId="{98098534-91BC-44AE-AA64-BC9E35D1F528}" destId="{61957B5A-A683-4D1A-9C25-4A4B74890FC4}" srcOrd="4" destOrd="0" presId="urn:microsoft.com/office/officeart/2005/8/layout/radial6"/>
    <dgm:cxn modelId="{C7B1986A-301F-4C8D-8F39-3573FD3782C9}" type="presParOf" srcId="{98098534-91BC-44AE-AA64-BC9E35D1F528}" destId="{DF188D18-6D3D-41EF-A26D-4542CF2A9D98}" srcOrd="5" destOrd="0" presId="urn:microsoft.com/office/officeart/2005/8/layout/radial6"/>
    <dgm:cxn modelId="{B41F6631-6989-4A3B-BD18-ABF72A0DD6F7}" type="presParOf" srcId="{98098534-91BC-44AE-AA64-BC9E35D1F528}" destId="{A4E8F0AB-938E-4233-9A53-CF0E97AC9714}" srcOrd="6" destOrd="0" presId="urn:microsoft.com/office/officeart/2005/8/layout/radial6"/>
    <dgm:cxn modelId="{B6AD88E8-4E66-4F1A-AA90-9470CD47A96F}" type="presParOf" srcId="{98098534-91BC-44AE-AA64-BC9E35D1F528}" destId="{08E410F4-1F42-47C9-80E2-97581876D069}" srcOrd="7" destOrd="0" presId="urn:microsoft.com/office/officeart/2005/8/layout/radial6"/>
    <dgm:cxn modelId="{346BAF8A-7A98-41E1-900A-CB59C76839A3}" type="presParOf" srcId="{98098534-91BC-44AE-AA64-BC9E35D1F528}" destId="{4F661C8C-90AD-4388-9C46-B29ABBD084E4}" srcOrd="8" destOrd="0" presId="urn:microsoft.com/office/officeart/2005/8/layout/radial6"/>
    <dgm:cxn modelId="{ADA681C6-F7D2-4864-9269-4D0006679A3D}" type="presParOf" srcId="{98098534-91BC-44AE-AA64-BC9E35D1F528}" destId="{C3CD4C31-9281-4BA5-928E-128C79BCCA7E}" srcOrd="9" destOrd="0" presId="urn:microsoft.com/office/officeart/2005/8/layout/radial6"/>
    <dgm:cxn modelId="{E12F315E-380B-4BF2-A2FF-7EE19A00C054}" type="presParOf" srcId="{98098534-91BC-44AE-AA64-BC9E35D1F528}" destId="{C03CFA94-1C4F-4A9F-89DB-DBF6A759159A}" srcOrd="10" destOrd="0" presId="urn:microsoft.com/office/officeart/2005/8/layout/radial6"/>
    <dgm:cxn modelId="{71B20187-CD14-4FB7-A310-DE7203AB5030}" type="presParOf" srcId="{98098534-91BC-44AE-AA64-BC9E35D1F528}" destId="{C54E73B7-E6AE-4EA3-96A8-615D4A0433B6}" srcOrd="11" destOrd="0" presId="urn:microsoft.com/office/officeart/2005/8/layout/radial6"/>
    <dgm:cxn modelId="{D615AF6D-9FE0-46B8-8062-192C7F082860}" type="presParOf" srcId="{98098534-91BC-44AE-AA64-BC9E35D1F528}" destId="{386D0692-3DE6-4E2D-A61C-FF7BCDBCD41C}" srcOrd="12"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A56C61-43FE-4C0F-B2ED-058E0CF2C6D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38F6FC45-B639-40EF-9BB8-86B36DD93A82}">
      <dgm:prSet phldrT="[Text]"/>
      <dgm:spPr/>
      <dgm:t>
        <a:bodyPr/>
        <a:lstStyle/>
        <a:p>
          <a:r>
            <a:rPr lang="en-US" dirty="0"/>
            <a:t>IEP Core Elements</a:t>
          </a:r>
        </a:p>
      </dgm:t>
    </dgm:pt>
    <dgm:pt modelId="{A1E006CD-BE50-4E74-8869-AF7B091BF7A4}" type="parTrans" cxnId="{7E05B509-46FF-4E22-9513-A70A64990B6B}">
      <dgm:prSet/>
      <dgm:spPr/>
      <dgm:t>
        <a:bodyPr/>
        <a:lstStyle/>
        <a:p>
          <a:endParaRPr lang="en-US"/>
        </a:p>
      </dgm:t>
    </dgm:pt>
    <dgm:pt modelId="{5A71A561-721A-4F37-938A-7F75E05D388C}" type="sibTrans" cxnId="{7E05B509-46FF-4E22-9513-A70A64990B6B}">
      <dgm:prSet/>
      <dgm:spPr/>
      <dgm:t>
        <a:bodyPr/>
        <a:lstStyle/>
        <a:p>
          <a:endParaRPr lang="en-US"/>
        </a:p>
      </dgm:t>
    </dgm:pt>
    <dgm:pt modelId="{F6C9B045-F091-4E73-BE65-387DDCB1FD93}">
      <dgm:prSet phldrT="[Text]" custT="1"/>
      <dgm:spPr>
        <a:solidFill>
          <a:schemeClr val="accent6"/>
        </a:solidFill>
      </dgm:spPr>
      <dgm:t>
        <a:bodyPr lIns="0" tIns="0" rIns="0" bIns="0"/>
        <a:lstStyle/>
        <a:p>
          <a:r>
            <a:rPr lang="en-US" sz="1400" dirty="0"/>
            <a:t>Needs Assessment</a:t>
          </a:r>
        </a:p>
      </dgm:t>
    </dgm:pt>
    <dgm:pt modelId="{87DA7C5B-B713-4E8A-8C30-39D3881A70EA}" type="parTrans" cxnId="{592A504B-D14F-42CA-A8B7-2536DB5A42A2}">
      <dgm:prSet/>
      <dgm:spPr/>
      <dgm:t>
        <a:bodyPr/>
        <a:lstStyle/>
        <a:p>
          <a:endParaRPr lang="en-US"/>
        </a:p>
      </dgm:t>
    </dgm:pt>
    <dgm:pt modelId="{9792EB8F-893D-4660-BF8D-3D8080BA2FE7}" type="sibTrans" cxnId="{592A504B-D14F-42CA-A8B7-2536DB5A42A2}">
      <dgm:prSet/>
      <dgm:spPr/>
      <dgm:t>
        <a:bodyPr/>
        <a:lstStyle/>
        <a:p>
          <a:endParaRPr lang="en-US"/>
        </a:p>
      </dgm:t>
    </dgm:pt>
    <dgm:pt modelId="{0FCB1A59-F11F-4284-AE2D-AEC2D333D3CB}">
      <dgm:prSet phldrT="[Text]" custT="1"/>
      <dgm:spPr>
        <a:solidFill>
          <a:schemeClr val="accent3"/>
        </a:solidFill>
      </dgm:spPr>
      <dgm:t>
        <a:bodyPr lIns="0" tIns="0" rIns="0" bIns="0"/>
        <a:lstStyle/>
        <a:p>
          <a:r>
            <a:rPr lang="en-US" sz="1400" dirty="0"/>
            <a:t>Short- and Long-Term Employment Goals</a:t>
          </a:r>
        </a:p>
      </dgm:t>
    </dgm:pt>
    <dgm:pt modelId="{71E26145-CA48-48E4-AEAF-8EBDBC206189}" type="parTrans" cxnId="{8FB82C43-587D-4A69-A087-49F94E740FB2}">
      <dgm:prSet/>
      <dgm:spPr/>
      <dgm:t>
        <a:bodyPr/>
        <a:lstStyle/>
        <a:p>
          <a:endParaRPr lang="en-US"/>
        </a:p>
      </dgm:t>
    </dgm:pt>
    <dgm:pt modelId="{C5D62067-3410-4B63-B85A-9C72D86BEF74}" type="sibTrans" cxnId="{8FB82C43-587D-4A69-A087-49F94E740FB2}">
      <dgm:prSet/>
      <dgm:spPr/>
      <dgm:t>
        <a:bodyPr/>
        <a:lstStyle/>
        <a:p>
          <a:endParaRPr lang="en-US"/>
        </a:p>
      </dgm:t>
    </dgm:pt>
    <dgm:pt modelId="{C84DFA79-8991-45F6-8B02-8E96A17EE032}">
      <dgm:prSet phldrT="[Text]" custT="1"/>
      <dgm:spPr>
        <a:solidFill>
          <a:schemeClr val="accent4"/>
        </a:solidFill>
      </dgm:spPr>
      <dgm:t>
        <a:bodyPr lIns="0" tIns="0" rIns="0" bIns="0"/>
        <a:lstStyle/>
        <a:p>
          <a:r>
            <a:rPr lang="en-US" sz="1400" dirty="0"/>
            <a:t>Barriers to Employment</a:t>
          </a:r>
        </a:p>
      </dgm:t>
    </dgm:pt>
    <dgm:pt modelId="{E8978912-DE24-4F39-BDCE-F43624ABF916}" type="parTrans" cxnId="{8C7F1E74-C337-44B6-B4AA-775D18DEA655}">
      <dgm:prSet/>
      <dgm:spPr/>
      <dgm:t>
        <a:bodyPr/>
        <a:lstStyle/>
        <a:p>
          <a:endParaRPr lang="en-US"/>
        </a:p>
      </dgm:t>
    </dgm:pt>
    <dgm:pt modelId="{4A752C15-85F4-4CDF-8354-52C6221A1DD8}" type="sibTrans" cxnId="{8C7F1E74-C337-44B6-B4AA-775D18DEA655}">
      <dgm:prSet/>
      <dgm:spPr/>
      <dgm:t>
        <a:bodyPr/>
        <a:lstStyle/>
        <a:p>
          <a:endParaRPr lang="en-US"/>
        </a:p>
      </dgm:t>
    </dgm:pt>
    <dgm:pt modelId="{F4CBDC30-A222-4250-B069-9CB560FD4BDA}">
      <dgm:prSet phldrT="[Text]" custT="1"/>
      <dgm:spPr>
        <a:solidFill>
          <a:schemeClr val="accent5"/>
        </a:solidFill>
      </dgm:spPr>
      <dgm:t>
        <a:bodyPr lIns="0" tIns="0" rIns="0" bIns="0"/>
        <a:lstStyle/>
        <a:p>
          <a:r>
            <a:rPr lang="en-US" sz="1400" dirty="0"/>
            <a:t>Combination of Services</a:t>
          </a:r>
        </a:p>
      </dgm:t>
    </dgm:pt>
    <dgm:pt modelId="{861EDFB5-4BE9-4248-A443-3D1E0D84B227}" type="parTrans" cxnId="{3EA2E108-A468-4F02-A60A-0437DE6F28B0}">
      <dgm:prSet/>
      <dgm:spPr/>
      <dgm:t>
        <a:bodyPr/>
        <a:lstStyle/>
        <a:p>
          <a:endParaRPr lang="en-US"/>
        </a:p>
      </dgm:t>
    </dgm:pt>
    <dgm:pt modelId="{703B0176-EE2F-4D86-89BE-07B4A31658E2}" type="sibTrans" cxnId="{3EA2E108-A468-4F02-A60A-0437DE6F28B0}">
      <dgm:prSet/>
      <dgm:spPr/>
      <dgm:t>
        <a:bodyPr/>
        <a:lstStyle/>
        <a:p>
          <a:endParaRPr lang="en-US"/>
        </a:p>
      </dgm:t>
    </dgm:pt>
    <dgm:pt modelId="{98098534-91BC-44AE-AA64-BC9E35D1F528}" type="pres">
      <dgm:prSet presAssocID="{E8A56C61-43FE-4C0F-B2ED-058E0CF2C6DF}" presName="Name0" presStyleCnt="0">
        <dgm:presLayoutVars>
          <dgm:chMax val="1"/>
          <dgm:dir/>
          <dgm:animLvl val="ctr"/>
          <dgm:resizeHandles val="exact"/>
        </dgm:presLayoutVars>
      </dgm:prSet>
      <dgm:spPr/>
    </dgm:pt>
    <dgm:pt modelId="{03B9B73C-AB69-4226-92FC-0AC44F546336}" type="pres">
      <dgm:prSet presAssocID="{38F6FC45-B639-40EF-9BB8-86B36DD93A82}" presName="centerShape" presStyleLbl="node0" presStyleIdx="0" presStyleCnt="1"/>
      <dgm:spPr/>
    </dgm:pt>
    <dgm:pt modelId="{4BE68145-A862-4E58-BCA8-28C1D2B9A152}" type="pres">
      <dgm:prSet presAssocID="{F6C9B045-F091-4E73-BE65-387DDCB1FD93}" presName="node" presStyleLbl="node1" presStyleIdx="0" presStyleCnt="4">
        <dgm:presLayoutVars>
          <dgm:bulletEnabled val="1"/>
        </dgm:presLayoutVars>
      </dgm:prSet>
      <dgm:spPr/>
    </dgm:pt>
    <dgm:pt modelId="{3400062E-F8C6-453C-965C-C4274A520585}" type="pres">
      <dgm:prSet presAssocID="{F6C9B045-F091-4E73-BE65-387DDCB1FD93}" presName="dummy" presStyleCnt="0"/>
      <dgm:spPr/>
    </dgm:pt>
    <dgm:pt modelId="{C8765E2A-AD85-4269-9219-90E5D0EDC749}" type="pres">
      <dgm:prSet presAssocID="{9792EB8F-893D-4660-BF8D-3D8080BA2FE7}" presName="sibTrans" presStyleLbl="sibTrans2D1" presStyleIdx="0" presStyleCnt="4"/>
      <dgm:spPr/>
    </dgm:pt>
    <dgm:pt modelId="{61957B5A-A683-4D1A-9C25-4A4B74890FC4}" type="pres">
      <dgm:prSet presAssocID="{0FCB1A59-F11F-4284-AE2D-AEC2D333D3CB}" presName="node" presStyleLbl="node1" presStyleIdx="1" presStyleCnt="4">
        <dgm:presLayoutVars>
          <dgm:bulletEnabled val="1"/>
        </dgm:presLayoutVars>
      </dgm:prSet>
      <dgm:spPr/>
    </dgm:pt>
    <dgm:pt modelId="{DF188D18-6D3D-41EF-A26D-4542CF2A9D98}" type="pres">
      <dgm:prSet presAssocID="{0FCB1A59-F11F-4284-AE2D-AEC2D333D3CB}" presName="dummy" presStyleCnt="0"/>
      <dgm:spPr/>
    </dgm:pt>
    <dgm:pt modelId="{A4E8F0AB-938E-4233-9A53-CF0E97AC9714}" type="pres">
      <dgm:prSet presAssocID="{C5D62067-3410-4B63-B85A-9C72D86BEF74}" presName="sibTrans" presStyleLbl="sibTrans2D1" presStyleIdx="1" presStyleCnt="4"/>
      <dgm:spPr/>
    </dgm:pt>
    <dgm:pt modelId="{08E410F4-1F42-47C9-80E2-97581876D069}" type="pres">
      <dgm:prSet presAssocID="{C84DFA79-8991-45F6-8B02-8E96A17EE032}" presName="node" presStyleLbl="node1" presStyleIdx="2" presStyleCnt="4">
        <dgm:presLayoutVars>
          <dgm:bulletEnabled val="1"/>
        </dgm:presLayoutVars>
      </dgm:prSet>
      <dgm:spPr/>
    </dgm:pt>
    <dgm:pt modelId="{4F661C8C-90AD-4388-9C46-B29ABBD084E4}" type="pres">
      <dgm:prSet presAssocID="{C84DFA79-8991-45F6-8B02-8E96A17EE032}" presName="dummy" presStyleCnt="0"/>
      <dgm:spPr/>
    </dgm:pt>
    <dgm:pt modelId="{C3CD4C31-9281-4BA5-928E-128C79BCCA7E}" type="pres">
      <dgm:prSet presAssocID="{4A752C15-85F4-4CDF-8354-52C6221A1DD8}" presName="sibTrans" presStyleLbl="sibTrans2D1" presStyleIdx="2" presStyleCnt="4"/>
      <dgm:spPr/>
    </dgm:pt>
    <dgm:pt modelId="{C03CFA94-1C4F-4A9F-89DB-DBF6A759159A}" type="pres">
      <dgm:prSet presAssocID="{F4CBDC30-A222-4250-B069-9CB560FD4BDA}" presName="node" presStyleLbl="node1" presStyleIdx="3" presStyleCnt="4">
        <dgm:presLayoutVars>
          <dgm:bulletEnabled val="1"/>
        </dgm:presLayoutVars>
      </dgm:prSet>
      <dgm:spPr/>
    </dgm:pt>
    <dgm:pt modelId="{C54E73B7-E6AE-4EA3-96A8-615D4A0433B6}" type="pres">
      <dgm:prSet presAssocID="{F4CBDC30-A222-4250-B069-9CB560FD4BDA}" presName="dummy" presStyleCnt="0"/>
      <dgm:spPr/>
    </dgm:pt>
    <dgm:pt modelId="{386D0692-3DE6-4E2D-A61C-FF7BCDBCD41C}" type="pres">
      <dgm:prSet presAssocID="{703B0176-EE2F-4D86-89BE-07B4A31658E2}" presName="sibTrans" presStyleLbl="sibTrans2D1" presStyleIdx="3" presStyleCnt="4"/>
      <dgm:spPr/>
    </dgm:pt>
  </dgm:ptLst>
  <dgm:cxnLst>
    <dgm:cxn modelId="{3EA2E108-A468-4F02-A60A-0437DE6F28B0}" srcId="{38F6FC45-B639-40EF-9BB8-86B36DD93A82}" destId="{F4CBDC30-A222-4250-B069-9CB560FD4BDA}" srcOrd="3" destOrd="0" parTransId="{861EDFB5-4BE9-4248-A443-3D1E0D84B227}" sibTransId="{703B0176-EE2F-4D86-89BE-07B4A31658E2}"/>
    <dgm:cxn modelId="{7E05B509-46FF-4E22-9513-A70A64990B6B}" srcId="{E8A56C61-43FE-4C0F-B2ED-058E0CF2C6DF}" destId="{38F6FC45-B639-40EF-9BB8-86B36DD93A82}" srcOrd="0" destOrd="0" parTransId="{A1E006CD-BE50-4E74-8869-AF7B091BF7A4}" sibTransId="{5A71A561-721A-4F37-938A-7F75E05D388C}"/>
    <dgm:cxn modelId="{808A9019-EC45-4506-8739-8D5F05EFA4BA}" type="presOf" srcId="{C84DFA79-8991-45F6-8B02-8E96A17EE032}" destId="{08E410F4-1F42-47C9-80E2-97581876D069}" srcOrd="0" destOrd="0" presId="urn:microsoft.com/office/officeart/2005/8/layout/radial6"/>
    <dgm:cxn modelId="{3409E31E-2FAB-4557-BB56-92B3ACC534BD}" type="presOf" srcId="{F4CBDC30-A222-4250-B069-9CB560FD4BDA}" destId="{C03CFA94-1C4F-4A9F-89DB-DBF6A759159A}" srcOrd="0" destOrd="0" presId="urn:microsoft.com/office/officeart/2005/8/layout/radial6"/>
    <dgm:cxn modelId="{59AD492A-FCA7-4A19-B479-F7C5AA99A422}" type="presOf" srcId="{9792EB8F-893D-4660-BF8D-3D8080BA2FE7}" destId="{C8765E2A-AD85-4269-9219-90E5D0EDC749}" srcOrd="0" destOrd="0" presId="urn:microsoft.com/office/officeart/2005/8/layout/radial6"/>
    <dgm:cxn modelId="{8FB82C43-587D-4A69-A087-49F94E740FB2}" srcId="{38F6FC45-B639-40EF-9BB8-86B36DD93A82}" destId="{0FCB1A59-F11F-4284-AE2D-AEC2D333D3CB}" srcOrd="1" destOrd="0" parTransId="{71E26145-CA48-48E4-AEAF-8EBDBC206189}" sibTransId="{C5D62067-3410-4B63-B85A-9C72D86BEF74}"/>
    <dgm:cxn modelId="{592A504B-D14F-42CA-A8B7-2536DB5A42A2}" srcId="{38F6FC45-B639-40EF-9BB8-86B36DD93A82}" destId="{F6C9B045-F091-4E73-BE65-387DDCB1FD93}" srcOrd="0" destOrd="0" parTransId="{87DA7C5B-B713-4E8A-8C30-39D3881A70EA}" sibTransId="{9792EB8F-893D-4660-BF8D-3D8080BA2FE7}"/>
    <dgm:cxn modelId="{8C7F1E74-C337-44B6-B4AA-775D18DEA655}" srcId="{38F6FC45-B639-40EF-9BB8-86B36DD93A82}" destId="{C84DFA79-8991-45F6-8B02-8E96A17EE032}" srcOrd="2" destOrd="0" parTransId="{E8978912-DE24-4F39-BDCE-F43624ABF916}" sibTransId="{4A752C15-85F4-4CDF-8354-52C6221A1DD8}"/>
    <dgm:cxn modelId="{4D81EB80-8BF9-40A5-8A74-1EE601E264E9}" type="presOf" srcId="{C5D62067-3410-4B63-B85A-9C72D86BEF74}" destId="{A4E8F0AB-938E-4233-9A53-CF0E97AC9714}" srcOrd="0" destOrd="0" presId="urn:microsoft.com/office/officeart/2005/8/layout/radial6"/>
    <dgm:cxn modelId="{6A0C3486-0387-41EC-A158-D1C7A3ACA4B6}" type="presOf" srcId="{E8A56C61-43FE-4C0F-B2ED-058E0CF2C6DF}" destId="{98098534-91BC-44AE-AA64-BC9E35D1F528}" srcOrd="0" destOrd="0" presId="urn:microsoft.com/office/officeart/2005/8/layout/radial6"/>
    <dgm:cxn modelId="{F58BD299-F459-428D-B449-2BB7A9E0926A}" type="presOf" srcId="{38F6FC45-B639-40EF-9BB8-86B36DD93A82}" destId="{03B9B73C-AB69-4226-92FC-0AC44F546336}" srcOrd="0" destOrd="0" presId="urn:microsoft.com/office/officeart/2005/8/layout/radial6"/>
    <dgm:cxn modelId="{510595C9-5F27-4BD9-AC5C-D529FB2E3E66}" type="presOf" srcId="{F6C9B045-F091-4E73-BE65-387DDCB1FD93}" destId="{4BE68145-A862-4E58-BCA8-28C1D2B9A152}" srcOrd="0" destOrd="0" presId="urn:microsoft.com/office/officeart/2005/8/layout/radial6"/>
    <dgm:cxn modelId="{861365D0-3B38-4786-91C9-028A405297E6}" type="presOf" srcId="{4A752C15-85F4-4CDF-8354-52C6221A1DD8}" destId="{C3CD4C31-9281-4BA5-928E-128C79BCCA7E}" srcOrd="0" destOrd="0" presId="urn:microsoft.com/office/officeart/2005/8/layout/radial6"/>
    <dgm:cxn modelId="{CE3F31E9-ADE9-4D32-83B2-D334AE9F4011}" type="presOf" srcId="{0FCB1A59-F11F-4284-AE2D-AEC2D333D3CB}" destId="{61957B5A-A683-4D1A-9C25-4A4B74890FC4}" srcOrd="0" destOrd="0" presId="urn:microsoft.com/office/officeart/2005/8/layout/radial6"/>
    <dgm:cxn modelId="{304EEFF4-E5E8-4881-B296-F004B1001960}" type="presOf" srcId="{703B0176-EE2F-4D86-89BE-07B4A31658E2}" destId="{386D0692-3DE6-4E2D-A61C-FF7BCDBCD41C}" srcOrd="0" destOrd="0" presId="urn:microsoft.com/office/officeart/2005/8/layout/radial6"/>
    <dgm:cxn modelId="{F95462A3-8837-4A20-93D5-FE2468DF1B81}" type="presParOf" srcId="{98098534-91BC-44AE-AA64-BC9E35D1F528}" destId="{03B9B73C-AB69-4226-92FC-0AC44F546336}" srcOrd="0" destOrd="0" presId="urn:microsoft.com/office/officeart/2005/8/layout/radial6"/>
    <dgm:cxn modelId="{90D95539-79A2-4A4B-91A9-4072D3CEA7D8}" type="presParOf" srcId="{98098534-91BC-44AE-AA64-BC9E35D1F528}" destId="{4BE68145-A862-4E58-BCA8-28C1D2B9A152}" srcOrd="1" destOrd="0" presId="urn:microsoft.com/office/officeart/2005/8/layout/radial6"/>
    <dgm:cxn modelId="{EBC5E9B4-CE9D-4908-908F-346A13148D9C}" type="presParOf" srcId="{98098534-91BC-44AE-AA64-BC9E35D1F528}" destId="{3400062E-F8C6-453C-965C-C4274A520585}" srcOrd="2" destOrd="0" presId="urn:microsoft.com/office/officeart/2005/8/layout/radial6"/>
    <dgm:cxn modelId="{800565C9-5D34-4A8A-BC95-AD1A5B877A67}" type="presParOf" srcId="{98098534-91BC-44AE-AA64-BC9E35D1F528}" destId="{C8765E2A-AD85-4269-9219-90E5D0EDC749}" srcOrd="3" destOrd="0" presId="urn:microsoft.com/office/officeart/2005/8/layout/radial6"/>
    <dgm:cxn modelId="{0578B437-B834-419B-B2A2-582EE19FD9C6}" type="presParOf" srcId="{98098534-91BC-44AE-AA64-BC9E35D1F528}" destId="{61957B5A-A683-4D1A-9C25-4A4B74890FC4}" srcOrd="4" destOrd="0" presId="urn:microsoft.com/office/officeart/2005/8/layout/radial6"/>
    <dgm:cxn modelId="{C7B1986A-301F-4C8D-8F39-3573FD3782C9}" type="presParOf" srcId="{98098534-91BC-44AE-AA64-BC9E35D1F528}" destId="{DF188D18-6D3D-41EF-A26D-4542CF2A9D98}" srcOrd="5" destOrd="0" presId="urn:microsoft.com/office/officeart/2005/8/layout/radial6"/>
    <dgm:cxn modelId="{B41F6631-6989-4A3B-BD18-ABF72A0DD6F7}" type="presParOf" srcId="{98098534-91BC-44AE-AA64-BC9E35D1F528}" destId="{A4E8F0AB-938E-4233-9A53-CF0E97AC9714}" srcOrd="6" destOrd="0" presId="urn:microsoft.com/office/officeart/2005/8/layout/radial6"/>
    <dgm:cxn modelId="{B6AD88E8-4E66-4F1A-AA90-9470CD47A96F}" type="presParOf" srcId="{98098534-91BC-44AE-AA64-BC9E35D1F528}" destId="{08E410F4-1F42-47C9-80E2-97581876D069}" srcOrd="7" destOrd="0" presId="urn:microsoft.com/office/officeart/2005/8/layout/radial6"/>
    <dgm:cxn modelId="{346BAF8A-7A98-41E1-900A-CB59C76839A3}" type="presParOf" srcId="{98098534-91BC-44AE-AA64-BC9E35D1F528}" destId="{4F661C8C-90AD-4388-9C46-B29ABBD084E4}" srcOrd="8" destOrd="0" presId="urn:microsoft.com/office/officeart/2005/8/layout/radial6"/>
    <dgm:cxn modelId="{ADA681C6-F7D2-4864-9269-4D0006679A3D}" type="presParOf" srcId="{98098534-91BC-44AE-AA64-BC9E35D1F528}" destId="{C3CD4C31-9281-4BA5-928E-128C79BCCA7E}" srcOrd="9" destOrd="0" presId="urn:microsoft.com/office/officeart/2005/8/layout/radial6"/>
    <dgm:cxn modelId="{E12F315E-380B-4BF2-A2FF-7EE19A00C054}" type="presParOf" srcId="{98098534-91BC-44AE-AA64-BC9E35D1F528}" destId="{C03CFA94-1C4F-4A9F-89DB-DBF6A759159A}" srcOrd="10" destOrd="0" presId="urn:microsoft.com/office/officeart/2005/8/layout/radial6"/>
    <dgm:cxn modelId="{71B20187-CD14-4FB7-A310-DE7203AB5030}" type="presParOf" srcId="{98098534-91BC-44AE-AA64-BC9E35D1F528}" destId="{C54E73B7-E6AE-4EA3-96A8-615D4A0433B6}" srcOrd="11" destOrd="0" presId="urn:microsoft.com/office/officeart/2005/8/layout/radial6"/>
    <dgm:cxn modelId="{D615AF6D-9FE0-46B8-8062-192C7F082860}" type="presParOf" srcId="{98098534-91BC-44AE-AA64-BC9E35D1F528}" destId="{386D0692-3DE6-4E2D-A61C-FF7BCDBCD41C}" srcOrd="12"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A56C61-43FE-4C0F-B2ED-058E0CF2C6D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38F6FC45-B639-40EF-9BB8-86B36DD93A82}">
      <dgm:prSet phldrT="[Text]"/>
      <dgm:spPr/>
      <dgm:t>
        <a:bodyPr/>
        <a:lstStyle/>
        <a:p>
          <a:r>
            <a:rPr lang="en-US" dirty="0"/>
            <a:t>IEP Core Elements</a:t>
          </a:r>
        </a:p>
      </dgm:t>
    </dgm:pt>
    <dgm:pt modelId="{A1E006CD-BE50-4E74-8869-AF7B091BF7A4}" type="parTrans" cxnId="{7E05B509-46FF-4E22-9513-A70A64990B6B}">
      <dgm:prSet/>
      <dgm:spPr/>
      <dgm:t>
        <a:bodyPr/>
        <a:lstStyle/>
        <a:p>
          <a:endParaRPr lang="en-US"/>
        </a:p>
      </dgm:t>
    </dgm:pt>
    <dgm:pt modelId="{5A71A561-721A-4F37-938A-7F75E05D388C}" type="sibTrans" cxnId="{7E05B509-46FF-4E22-9513-A70A64990B6B}">
      <dgm:prSet/>
      <dgm:spPr/>
      <dgm:t>
        <a:bodyPr/>
        <a:lstStyle/>
        <a:p>
          <a:endParaRPr lang="en-US"/>
        </a:p>
      </dgm:t>
    </dgm:pt>
    <dgm:pt modelId="{F6C9B045-F091-4E73-BE65-387DDCB1FD93}">
      <dgm:prSet phldrT="[Text]" custT="1"/>
      <dgm:spPr>
        <a:solidFill>
          <a:schemeClr val="accent6"/>
        </a:solidFill>
      </dgm:spPr>
      <dgm:t>
        <a:bodyPr lIns="0" tIns="0" rIns="0" bIns="0"/>
        <a:lstStyle/>
        <a:p>
          <a:r>
            <a:rPr lang="en-US" sz="1400" dirty="0"/>
            <a:t>Needs Assessment</a:t>
          </a:r>
        </a:p>
      </dgm:t>
    </dgm:pt>
    <dgm:pt modelId="{87DA7C5B-B713-4E8A-8C30-39D3881A70EA}" type="parTrans" cxnId="{592A504B-D14F-42CA-A8B7-2536DB5A42A2}">
      <dgm:prSet/>
      <dgm:spPr/>
      <dgm:t>
        <a:bodyPr/>
        <a:lstStyle/>
        <a:p>
          <a:endParaRPr lang="en-US"/>
        </a:p>
      </dgm:t>
    </dgm:pt>
    <dgm:pt modelId="{9792EB8F-893D-4660-BF8D-3D8080BA2FE7}" type="sibTrans" cxnId="{592A504B-D14F-42CA-A8B7-2536DB5A42A2}">
      <dgm:prSet/>
      <dgm:spPr/>
      <dgm:t>
        <a:bodyPr/>
        <a:lstStyle/>
        <a:p>
          <a:endParaRPr lang="en-US"/>
        </a:p>
      </dgm:t>
    </dgm:pt>
    <dgm:pt modelId="{0FCB1A59-F11F-4284-AE2D-AEC2D333D3CB}">
      <dgm:prSet phldrT="[Text]" custT="1"/>
      <dgm:spPr>
        <a:solidFill>
          <a:schemeClr val="accent3"/>
        </a:solidFill>
      </dgm:spPr>
      <dgm:t>
        <a:bodyPr lIns="0" tIns="0" rIns="0" bIns="0"/>
        <a:lstStyle/>
        <a:p>
          <a:r>
            <a:rPr lang="en-US" sz="1400" dirty="0"/>
            <a:t>Short- and Long-Term Employment Goals</a:t>
          </a:r>
        </a:p>
      </dgm:t>
    </dgm:pt>
    <dgm:pt modelId="{71E26145-CA48-48E4-AEAF-8EBDBC206189}" type="parTrans" cxnId="{8FB82C43-587D-4A69-A087-49F94E740FB2}">
      <dgm:prSet/>
      <dgm:spPr/>
      <dgm:t>
        <a:bodyPr/>
        <a:lstStyle/>
        <a:p>
          <a:endParaRPr lang="en-US"/>
        </a:p>
      </dgm:t>
    </dgm:pt>
    <dgm:pt modelId="{C5D62067-3410-4B63-B85A-9C72D86BEF74}" type="sibTrans" cxnId="{8FB82C43-587D-4A69-A087-49F94E740FB2}">
      <dgm:prSet/>
      <dgm:spPr/>
      <dgm:t>
        <a:bodyPr/>
        <a:lstStyle/>
        <a:p>
          <a:endParaRPr lang="en-US"/>
        </a:p>
      </dgm:t>
    </dgm:pt>
    <dgm:pt modelId="{C84DFA79-8991-45F6-8B02-8E96A17EE032}">
      <dgm:prSet phldrT="[Text]" custT="1"/>
      <dgm:spPr>
        <a:solidFill>
          <a:schemeClr val="accent4"/>
        </a:solidFill>
      </dgm:spPr>
      <dgm:t>
        <a:bodyPr lIns="0" tIns="0" rIns="0" bIns="0"/>
        <a:lstStyle/>
        <a:p>
          <a:r>
            <a:rPr lang="en-US" sz="1400" dirty="0"/>
            <a:t>Barriers to Employment</a:t>
          </a:r>
        </a:p>
      </dgm:t>
    </dgm:pt>
    <dgm:pt modelId="{E8978912-DE24-4F39-BDCE-F43624ABF916}" type="parTrans" cxnId="{8C7F1E74-C337-44B6-B4AA-775D18DEA655}">
      <dgm:prSet/>
      <dgm:spPr/>
      <dgm:t>
        <a:bodyPr/>
        <a:lstStyle/>
        <a:p>
          <a:endParaRPr lang="en-US"/>
        </a:p>
      </dgm:t>
    </dgm:pt>
    <dgm:pt modelId="{4A752C15-85F4-4CDF-8354-52C6221A1DD8}" type="sibTrans" cxnId="{8C7F1E74-C337-44B6-B4AA-775D18DEA655}">
      <dgm:prSet/>
      <dgm:spPr/>
      <dgm:t>
        <a:bodyPr/>
        <a:lstStyle/>
        <a:p>
          <a:endParaRPr lang="en-US"/>
        </a:p>
      </dgm:t>
    </dgm:pt>
    <dgm:pt modelId="{F4CBDC30-A222-4250-B069-9CB560FD4BDA}">
      <dgm:prSet phldrT="[Text]" custT="1"/>
      <dgm:spPr>
        <a:solidFill>
          <a:schemeClr val="accent5"/>
        </a:solidFill>
      </dgm:spPr>
      <dgm:t>
        <a:bodyPr lIns="0" tIns="0" rIns="0" bIns="0"/>
        <a:lstStyle/>
        <a:p>
          <a:r>
            <a:rPr lang="en-US" sz="1400" dirty="0"/>
            <a:t>Combination of Services</a:t>
          </a:r>
        </a:p>
      </dgm:t>
    </dgm:pt>
    <dgm:pt modelId="{861EDFB5-4BE9-4248-A443-3D1E0D84B227}" type="parTrans" cxnId="{3EA2E108-A468-4F02-A60A-0437DE6F28B0}">
      <dgm:prSet/>
      <dgm:spPr/>
      <dgm:t>
        <a:bodyPr/>
        <a:lstStyle/>
        <a:p>
          <a:endParaRPr lang="en-US"/>
        </a:p>
      </dgm:t>
    </dgm:pt>
    <dgm:pt modelId="{703B0176-EE2F-4D86-89BE-07B4A31658E2}" type="sibTrans" cxnId="{3EA2E108-A468-4F02-A60A-0437DE6F28B0}">
      <dgm:prSet/>
      <dgm:spPr/>
      <dgm:t>
        <a:bodyPr/>
        <a:lstStyle/>
        <a:p>
          <a:endParaRPr lang="en-US"/>
        </a:p>
      </dgm:t>
    </dgm:pt>
    <dgm:pt modelId="{98098534-91BC-44AE-AA64-BC9E35D1F528}" type="pres">
      <dgm:prSet presAssocID="{E8A56C61-43FE-4C0F-B2ED-058E0CF2C6DF}" presName="Name0" presStyleCnt="0">
        <dgm:presLayoutVars>
          <dgm:chMax val="1"/>
          <dgm:dir/>
          <dgm:animLvl val="ctr"/>
          <dgm:resizeHandles val="exact"/>
        </dgm:presLayoutVars>
      </dgm:prSet>
      <dgm:spPr/>
    </dgm:pt>
    <dgm:pt modelId="{03B9B73C-AB69-4226-92FC-0AC44F546336}" type="pres">
      <dgm:prSet presAssocID="{38F6FC45-B639-40EF-9BB8-86B36DD93A82}" presName="centerShape" presStyleLbl="node0" presStyleIdx="0" presStyleCnt="1"/>
      <dgm:spPr/>
    </dgm:pt>
    <dgm:pt modelId="{4BE68145-A862-4E58-BCA8-28C1D2B9A152}" type="pres">
      <dgm:prSet presAssocID="{F6C9B045-F091-4E73-BE65-387DDCB1FD93}" presName="node" presStyleLbl="node1" presStyleIdx="0" presStyleCnt="4">
        <dgm:presLayoutVars>
          <dgm:bulletEnabled val="1"/>
        </dgm:presLayoutVars>
      </dgm:prSet>
      <dgm:spPr/>
    </dgm:pt>
    <dgm:pt modelId="{3400062E-F8C6-453C-965C-C4274A520585}" type="pres">
      <dgm:prSet presAssocID="{F6C9B045-F091-4E73-BE65-387DDCB1FD93}" presName="dummy" presStyleCnt="0"/>
      <dgm:spPr/>
    </dgm:pt>
    <dgm:pt modelId="{C8765E2A-AD85-4269-9219-90E5D0EDC749}" type="pres">
      <dgm:prSet presAssocID="{9792EB8F-893D-4660-BF8D-3D8080BA2FE7}" presName="sibTrans" presStyleLbl="sibTrans2D1" presStyleIdx="0" presStyleCnt="4"/>
      <dgm:spPr/>
    </dgm:pt>
    <dgm:pt modelId="{61957B5A-A683-4D1A-9C25-4A4B74890FC4}" type="pres">
      <dgm:prSet presAssocID="{0FCB1A59-F11F-4284-AE2D-AEC2D333D3CB}" presName="node" presStyleLbl="node1" presStyleIdx="1" presStyleCnt="4">
        <dgm:presLayoutVars>
          <dgm:bulletEnabled val="1"/>
        </dgm:presLayoutVars>
      </dgm:prSet>
      <dgm:spPr/>
    </dgm:pt>
    <dgm:pt modelId="{DF188D18-6D3D-41EF-A26D-4542CF2A9D98}" type="pres">
      <dgm:prSet presAssocID="{0FCB1A59-F11F-4284-AE2D-AEC2D333D3CB}" presName="dummy" presStyleCnt="0"/>
      <dgm:spPr/>
    </dgm:pt>
    <dgm:pt modelId="{A4E8F0AB-938E-4233-9A53-CF0E97AC9714}" type="pres">
      <dgm:prSet presAssocID="{C5D62067-3410-4B63-B85A-9C72D86BEF74}" presName="sibTrans" presStyleLbl="sibTrans2D1" presStyleIdx="1" presStyleCnt="4"/>
      <dgm:spPr/>
    </dgm:pt>
    <dgm:pt modelId="{08E410F4-1F42-47C9-80E2-97581876D069}" type="pres">
      <dgm:prSet presAssocID="{C84DFA79-8991-45F6-8B02-8E96A17EE032}" presName="node" presStyleLbl="node1" presStyleIdx="2" presStyleCnt="4">
        <dgm:presLayoutVars>
          <dgm:bulletEnabled val="1"/>
        </dgm:presLayoutVars>
      </dgm:prSet>
      <dgm:spPr/>
    </dgm:pt>
    <dgm:pt modelId="{4F661C8C-90AD-4388-9C46-B29ABBD084E4}" type="pres">
      <dgm:prSet presAssocID="{C84DFA79-8991-45F6-8B02-8E96A17EE032}" presName="dummy" presStyleCnt="0"/>
      <dgm:spPr/>
    </dgm:pt>
    <dgm:pt modelId="{C3CD4C31-9281-4BA5-928E-128C79BCCA7E}" type="pres">
      <dgm:prSet presAssocID="{4A752C15-85F4-4CDF-8354-52C6221A1DD8}" presName="sibTrans" presStyleLbl="sibTrans2D1" presStyleIdx="2" presStyleCnt="4"/>
      <dgm:spPr/>
    </dgm:pt>
    <dgm:pt modelId="{C03CFA94-1C4F-4A9F-89DB-DBF6A759159A}" type="pres">
      <dgm:prSet presAssocID="{F4CBDC30-A222-4250-B069-9CB560FD4BDA}" presName="node" presStyleLbl="node1" presStyleIdx="3" presStyleCnt="4">
        <dgm:presLayoutVars>
          <dgm:bulletEnabled val="1"/>
        </dgm:presLayoutVars>
      </dgm:prSet>
      <dgm:spPr/>
    </dgm:pt>
    <dgm:pt modelId="{C54E73B7-E6AE-4EA3-96A8-615D4A0433B6}" type="pres">
      <dgm:prSet presAssocID="{F4CBDC30-A222-4250-B069-9CB560FD4BDA}" presName="dummy" presStyleCnt="0"/>
      <dgm:spPr/>
    </dgm:pt>
    <dgm:pt modelId="{386D0692-3DE6-4E2D-A61C-FF7BCDBCD41C}" type="pres">
      <dgm:prSet presAssocID="{703B0176-EE2F-4D86-89BE-07B4A31658E2}" presName="sibTrans" presStyleLbl="sibTrans2D1" presStyleIdx="3" presStyleCnt="4"/>
      <dgm:spPr/>
    </dgm:pt>
  </dgm:ptLst>
  <dgm:cxnLst>
    <dgm:cxn modelId="{3EA2E108-A468-4F02-A60A-0437DE6F28B0}" srcId="{38F6FC45-B639-40EF-9BB8-86B36DD93A82}" destId="{F4CBDC30-A222-4250-B069-9CB560FD4BDA}" srcOrd="3" destOrd="0" parTransId="{861EDFB5-4BE9-4248-A443-3D1E0D84B227}" sibTransId="{703B0176-EE2F-4D86-89BE-07B4A31658E2}"/>
    <dgm:cxn modelId="{7E05B509-46FF-4E22-9513-A70A64990B6B}" srcId="{E8A56C61-43FE-4C0F-B2ED-058E0CF2C6DF}" destId="{38F6FC45-B639-40EF-9BB8-86B36DD93A82}" srcOrd="0" destOrd="0" parTransId="{A1E006CD-BE50-4E74-8869-AF7B091BF7A4}" sibTransId="{5A71A561-721A-4F37-938A-7F75E05D388C}"/>
    <dgm:cxn modelId="{808A9019-EC45-4506-8739-8D5F05EFA4BA}" type="presOf" srcId="{C84DFA79-8991-45F6-8B02-8E96A17EE032}" destId="{08E410F4-1F42-47C9-80E2-97581876D069}" srcOrd="0" destOrd="0" presId="urn:microsoft.com/office/officeart/2005/8/layout/radial6"/>
    <dgm:cxn modelId="{3409E31E-2FAB-4557-BB56-92B3ACC534BD}" type="presOf" srcId="{F4CBDC30-A222-4250-B069-9CB560FD4BDA}" destId="{C03CFA94-1C4F-4A9F-89DB-DBF6A759159A}" srcOrd="0" destOrd="0" presId="urn:microsoft.com/office/officeart/2005/8/layout/radial6"/>
    <dgm:cxn modelId="{59AD492A-FCA7-4A19-B479-F7C5AA99A422}" type="presOf" srcId="{9792EB8F-893D-4660-BF8D-3D8080BA2FE7}" destId="{C8765E2A-AD85-4269-9219-90E5D0EDC749}" srcOrd="0" destOrd="0" presId="urn:microsoft.com/office/officeart/2005/8/layout/radial6"/>
    <dgm:cxn modelId="{8FB82C43-587D-4A69-A087-49F94E740FB2}" srcId="{38F6FC45-B639-40EF-9BB8-86B36DD93A82}" destId="{0FCB1A59-F11F-4284-AE2D-AEC2D333D3CB}" srcOrd="1" destOrd="0" parTransId="{71E26145-CA48-48E4-AEAF-8EBDBC206189}" sibTransId="{C5D62067-3410-4B63-B85A-9C72D86BEF74}"/>
    <dgm:cxn modelId="{592A504B-D14F-42CA-A8B7-2536DB5A42A2}" srcId="{38F6FC45-B639-40EF-9BB8-86B36DD93A82}" destId="{F6C9B045-F091-4E73-BE65-387DDCB1FD93}" srcOrd="0" destOrd="0" parTransId="{87DA7C5B-B713-4E8A-8C30-39D3881A70EA}" sibTransId="{9792EB8F-893D-4660-BF8D-3D8080BA2FE7}"/>
    <dgm:cxn modelId="{8C7F1E74-C337-44B6-B4AA-775D18DEA655}" srcId="{38F6FC45-B639-40EF-9BB8-86B36DD93A82}" destId="{C84DFA79-8991-45F6-8B02-8E96A17EE032}" srcOrd="2" destOrd="0" parTransId="{E8978912-DE24-4F39-BDCE-F43624ABF916}" sibTransId="{4A752C15-85F4-4CDF-8354-52C6221A1DD8}"/>
    <dgm:cxn modelId="{4D81EB80-8BF9-40A5-8A74-1EE601E264E9}" type="presOf" srcId="{C5D62067-3410-4B63-B85A-9C72D86BEF74}" destId="{A4E8F0AB-938E-4233-9A53-CF0E97AC9714}" srcOrd="0" destOrd="0" presId="urn:microsoft.com/office/officeart/2005/8/layout/radial6"/>
    <dgm:cxn modelId="{6A0C3486-0387-41EC-A158-D1C7A3ACA4B6}" type="presOf" srcId="{E8A56C61-43FE-4C0F-B2ED-058E0CF2C6DF}" destId="{98098534-91BC-44AE-AA64-BC9E35D1F528}" srcOrd="0" destOrd="0" presId="urn:microsoft.com/office/officeart/2005/8/layout/radial6"/>
    <dgm:cxn modelId="{F58BD299-F459-428D-B449-2BB7A9E0926A}" type="presOf" srcId="{38F6FC45-B639-40EF-9BB8-86B36DD93A82}" destId="{03B9B73C-AB69-4226-92FC-0AC44F546336}" srcOrd="0" destOrd="0" presId="urn:microsoft.com/office/officeart/2005/8/layout/radial6"/>
    <dgm:cxn modelId="{510595C9-5F27-4BD9-AC5C-D529FB2E3E66}" type="presOf" srcId="{F6C9B045-F091-4E73-BE65-387DDCB1FD93}" destId="{4BE68145-A862-4E58-BCA8-28C1D2B9A152}" srcOrd="0" destOrd="0" presId="urn:microsoft.com/office/officeart/2005/8/layout/radial6"/>
    <dgm:cxn modelId="{861365D0-3B38-4786-91C9-028A405297E6}" type="presOf" srcId="{4A752C15-85F4-4CDF-8354-52C6221A1DD8}" destId="{C3CD4C31-9281-4BA5-928E-128C79BCCA7E}" srcOrd="0" destOrd="0" presId="urn:microsoft.com/office/officeart/2005/8/layout/radial6"/>
    <dgm:cxn modelId="{CE3F31E9-ADE9-4D32-83B2-D334AE9F4011}" type="presOf" srcId="{0FCB1A59-F11F-4284-AE2D-AEC2D333D3CB}" destId="{61957B5A-A683-4D1A-9C25-4A4B74890FC4}" srcOrd="0" destOrd="0" presId="urn:microsoft.com/office/officeart/2005/8/layout/radial6"/>
    <dgm:cxn modelId="{304EEFF4-E5E8-4881-B296-F004B1001960}" type="presOf" srcId="{703B0176-EE2F-4D86-89BE-07B4A31658E2}" destId="{386D0692-3DE6-4E2D-A61C-FF7BCDBCD41C}" srcOrd="0" destOrd="0" presId="urn:microsoft.com/office/officeart/2005/8/layout/radial6"/>
    <dgm:cxn modelId="{F95462A3-8837-4A20-93D5-FE2468DF1B81}" type="presParOf" srcId="{98098534-91BC-44AE-AA64-BC9E35D1F528}" destId="{03B9B73C-AB69-4226-92FC-0AC44F546336}" srcOrd="0" destOrd="0" presId="urn:microsoft.com/office/officeart/2005/8/layout/radial6"/>
    <dgm:cxn modelId="{90D95539-79A2-4A4B-91A9-4072D3CEA7D8}" type="presParOf" srcId="{98098534-91BC-44AE-AA64-BC9E35D1F528}" destId="{4BE68145-A862-4E58-BCA8-28C1D2B9A152}" srcOrd="1" destOrd="0" presId="urn:microsoft.com/office/officeart/2005/8/layout/radial6"/>
    <dgm:cxn modelId="{EBC5E9B4-CE9D-4908-908F-346A13148D9C}" type="presParOf" srcId="{98098534-91BC-44AE-AA64-BC9E35D1F528}" destId="{3400062E-F8C6-453C-965C-C4274A520585}" srcOrd="2" destOrd="0" presId="urn:microsoft.com/office/officeart/2005/8/layout/radial6"/>
    <dgm:cxn modelId="{800565C9-5D34-4A8A-BC95-AD1A5B877A67}" type="presParOf" srcId="{98098534-91BC-44AE-AA64-BC9E35D1F528}" destId="{C8765E2A-AD85-4269-9219-90E5D0EDC749}" srcOrd="3" destOrd="0" presId="urn:microsoft.com/office/officeart/2005/8/layout/radial6"/>
    <dgm:cxn modelId="{0578B437-B834-419B-B2A2-582EE19FD9C6}" type="presParOf" srcId="{98098534-91BC-44AE-AA64-BC9E35D1F528}" destId="{61957B5A-A683-4D1A-9C25-4A4B74890FC4}" srcOrd="4" destOrd="0" presId="urn:microsoft.com/office/officeart/2005/8/layout/radial6"/>
    <dgm:cxn modelId="{C7B1986A-301F-4C8D-8F39-3573FD3782C9}" type="presParOf" srcId="{98098534-91BC-44AE-AA64-BC9E35D1F528}" destId="{DF188D18-6D3D-41EF-A26D-4542CF2A9D98}" srcOrd="5" destOrd="0" presId="urn:microsoft.com/office/officeart/2005/8/layout/radial6"/>
    <dgm:cxn modelId="{B41F6631-6989-4A3B-BD18-ABF72A0DD6F7}" type="presParOf" srcId="{98098534-91BC-44AE-AA64-BC9E35D1F528}" destId="{A4E8F0AB-938E-4233-9A53-CF0E97AC9714}" srcOrd="6" destOrd="0" presId="urn:microsoft.com/office/officeart/2005/8/layout/radial6"/>
    <dgm:cxn modelId="{B6AD88E8-4E66-4F1A-AA90-9470CD47A96F}" type="presParOf" srcId="{98098534-91BC-44AE-AA64-BC9E35D1F528}" destId="{08E410F4-1F42-47C9-80E2-97581876D069}" srcOrd="7" destOrd="0" presId="urn:microsoft.com/office/officeart/2005/8/layout/radial6"/>
    <dgm:cxn modelId="{346BAF8A-7A98-41E1-900A-CB59C76839A3}" type="presParOf" srcId="{98098534-91BC-44AE-AA64-BC9E35D1F528}" destId="{4F661C8C-90AD-4388-9C46-B29ABBD084E4}" srcOrd="8" destOrd="0" presId="urn:microsoft.com/office/officeart/2005/8/layout/radial6"/>
    <dgm:cxn modelId="{ADA681C6-F7D2-4864-9269-4D0006679A3D}" type="presParOf" srcId="{98098534-91BC-44AE-AA64-BC9E35D1F528}" destId="{C3CD4C31-9281-4BA5-928E-128C79BCCA7E}" srcOrd="9" destOrd="0" presId="urn:microsoft.com/office/officeart/2005/8/layout/radial6"/>
    <dgm:cxn modelId="{E12F315E-380B-4BF2-A2FF-7EE19A00C054}" type="presParOf" srcId="{98098534-91BC-44AE-AA64-BC9E35D1F528}" destId="{C03CFA94-1C4F-4A9F-89DB-DBF6A759159A}" srcOrd="10" destOrd="0" presId="urn:microsoft.com/office/officeart/2005/8/layout/radial6"/>
    <dgm:cxn modelId="{71B20187-CD14-4FB7-A310-DE7203AB5030}" type="presParOf" srcId="{98098534-91BC-44AE-AA64-BC9E35D1F528}" destId="{C54E73B7-E6AE-4EA3-96A8-615D4A0433B6}" srcOrd="11" destOrd="0" presId="urn:microsoft.com/office/officeart/2005/8/layout/radial6"/>
    <dgm:cxn modelId="{D615AF6D-9FE0-46B8-8062-192C7F082860}" type="presParOf" srcId="{98098534-91BC-44AE-AA64-BC9E35D1F528}" destId="{386D0692-3DE6-4E2D-A61C-FF7BCDBCD41C}" srcOrd="12"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D0692-3DE6-4E2D-A61C-FF7BCDBCD41C}">
      <dsp:nvSpPr>
        <dsp:cNvPr id="0" name=""/>
        <dsp:cNvSpPr/>
      </dsp:nvSpPr>
      <dsp:spPr>
        <a:xfrm>
          <a:off x="1980380" y="625714"/>
          <a:ext cx="4167238" cy="4167238"/>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CD4C31-9281-4BA5-928E-128C79BCCA7E}">
      <dsp:nvSpPr>
        <dsp:cNvPr id="0" name=""/>
        <dsp:cNvSpPr/>
      </dsp:nvSpPr>
      <dsp:spPr>
        <a:xfrm>
          <a:off x="1980380" y="625714"/>
          <a:ext cx="4167238" cy="4167238"/>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E8F0AB-938E-4233-9A53-CF0E97AC9714}">
      <dsp:nvSpPr>
        <dsp:cNvPr id="0" name=""/>
        <dsp:cNvSpPr/>
      </dsp:nvSpPr>
      <dsp:spPr>
        <a:xfrm>
          <a:off x="1980380" y="625714"/>
          <a:ext cx="4167238" cy="4167238"/>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765E2A-AD85-4269-9219-90E5D0EDC749}">
      <dsp:nvSpPr>
        <dsp:cNvPr id="0" name=""/>
        <dsp:cNvSpPr/>
      </dsp:nvSpPr>
      <dsp:spPr>
        <a:xfrm>
          <a:off x="1980380" y="625714"/>
          <a:ext cx="4167238" cy="4167238"/>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B9B73C-AB69-4226-92FC-0AC44F546336}">
      <dsp:nvSpPr>
        <dsp:cNvPr id="0" name=""/>
        <dsp:cNvSpPr/>
      </dsp:nvSpPr>
      <dsp:spPr>
        <a:xfrm>
          <a:off x="3104554" y="1749888"/>
          <a:ext cx="1918890" cy="191889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IEP Core Elements</a:t>
          </a:r>
        </a:p>
      </dsp:txBody>
      <dsp:txXfrm>
        <a:off x="3385569" y="2030903"/>
        <a:ext cx="1356860" cy="1356860"/>
      </dsp:txXfrm>
    </dsp:sp>
    <dsp:sp modelId="{4BE68145-A862-4E58-BCA8-28C1D2B9A152}">
      <dsp:nvSpPr>
        <dsp:cNvPr id="0" name=""/>
        <dsp:cNvSpPr/>
      </dsp:nvSpPr>
      <dsp:spPr>
        <a:xfrm>
          <a:off x="3392388" y="2458"/>
          <a:ext cx="1343223" cy="1343223"/>
        </a:xfrm>
        <a:prstGeom prst="ellipse">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Needs Assessment</a:t>
          </a:r>
        </a:p>
      </dsp:txBody>
      <dsp:txXfrm>
        <a:off x="3589098" y="199168"/>
        <a:ext cx="949803" cy="949803"/>
      </dsp:txXfrm>
    </dsp:sp>
    <dsp:sp modelId="{61957B5A-A683-4D1A-9C25-4A4B74890FC4}">
      <dsp:nvSpPr>
        <dsp:cNvPr id="0" name=""/>
        <dsp:cNvSpPr/>
      </dsp:nvSpPr>
      <dsp:spPr>
        <a:xfrm>
          <a:off x="5427651" y="2037721"/>
          <a:ext cx="1343223" cy="1343223"/>
        </a:xfrm>
        <a:prstGeom prst="ellipse">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Short- and Long-Term Employment Goals</a:t>
          </a:r>
        </a:p>
      </dsp:txBody>
      <dsp:txXfrm>
        <a:off x="5624361" y="2234431"/>
        <a:ext cx="949803" cy="949803"/>
      </dsp:txXfrm>
    </dsp:sp>
    <dsp:sp modelId="{08E410F4-1F42-47C9-80E2-97581876D069}">
      <dsp:nvSpPr>
        <dsp:cNvPr id="0" name=""/>
        <dsp:cNvSpPr/>
      </dsp:nvSpPr>
      <dsp:spPr>
        <a:xfrm>
          <a:off x="3392388" y="4072985"/>
          <a:ext cx="1343223" cy="1343223"/>
        </a:xfrm>
        <a:prstGeom prst="ellipse">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Barriers to Employment</a:t>
          </a:r>
        </a:p>
      </dsp:txBody>
      <dsp:txXfrm>
        <a:off x="3589098" y="4269695"/>
        <a:ext cx="949803" cy="949803"/>
      </dsp:txXfrm>
    </dsp:sp>
    <dsp:sp modelId="{C03CFA94-1C4F-4A9F-89DB-DBF6A759159A}">
      <dsp:nvSpPr>
        <dsp:cNvPr id="0" name=""/>
        <dsp:cNvSpPr/>
      </dsp:nvSpPr>
      <dsp:spPr>
        <a:xfrm>
          <a:off x="1357124" y="2037721"/>
          <a:ext cx="1343223" cy="1343223"/>
        </a:xfrm>
        <a:prstGeom prst="ellipse">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Combination of Services</a:t>
          </a:r>
        </a:p>
      </dsp:txBody>
      <dsp:txXfrm>
        <a:off x="1553834" y="2234431"/>
        <a:ext cx="949803" cy="949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D0692-3DE6-4E2D-A61C-FF7BCDBCD41C}">
      <dsp:nvSpPr>
        <dsp:cNvPr id="0" name=""/>
        <dsp:cNvSpPr/>
      </dsp:nvSpPr>
      <dsp:spPr>
        <a:xfrm>
          <a:off x="1980380" y="625714"/>
          <a:ext cx="4167238" cy="4167238"/>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CD4C31-9281-4BA5-928E-128C79BCCA7E}">
      <dsp:nvSpPr>
        <dsp:cNvPr id="0" name=""/>
        <dsp:cNvSpPr/>
      </dsp:nvSpPr>
      <dsp:spPr>
        <a:xfrm>
          <a:off x="1980380" y="625714"/>
          <a:ext cx="4167238" cy="4167238"/>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E8F0AB-938E-4233-9A53-CF0E97AC9714}">
      <dsp:nvSpPr>
        <dsp:cNvPr id="0" name=""/>
        <dsp:cNvSpPr/>
      </dsp:nvSpPr>
      <dsp:spPr>
        <a:xfrm>
          <a:off x="1980380" y="625714"/>
          <a:ext cx="4167238" cy="4167238"/>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765E2A-AD85-4269-9219-90E5D0EDC749}">
      <dsp:nvSpPr>
        <dsp:cNvPr id="0" name=""/>
        <dsp:cNvSpPr/>
      </dsp:nvSpPr>
      <dsp:spPr>
        <a:xfrm>
          <a:off x="1980380" y="625714"/>
          <a:ext cx="4167238" cy="4167238"/>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B9B73C-AB69-4226-92FC-0AC44F546336}">
      <dsp:nvSpPr>
        <dsp:cNvPr id="0" name=""/>
        <dsp:cNvSpPr/>
      </dsp:nvSpPr>
      <dsp:spPr>
        <a:xfrm>
          <a:off x="3104554" y="1749888"/>
          <a:ext cx="1918890" cy="191889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IEP Core Elements</a:t>
          </a:r>
        </a:p>
      </dsp:txBody>
      <dsp:txXfrm>
        <a:off x="3385569" y="2030903"/>
        <a:ext cx="1356860" cy="1356860"/>
      </dsp:txXfrm>
    </dsp:sp>
    <dsp:sp modelId="{4BE68145-A862-4E58-BCA8-28C1D2B9A152}">
      <dsp:nvSpPr>
        <dsp:cNvPr id="0" name=""/>
        <dsp:cNvSpPr/>
      </dsp:nvSpPr>
      <dsp:spPr>
        <a:xfrm>
          <a:off x="3392388" y="2458"/>
          <a:ext cx="1343223" cy="1343223"/>
        </a:xfrm>
        <a:prstGeom prst="ellipse">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Needs Assessment</a:t>
          </a:r>
        </a:p>
      </dsp:txBody>
      <dsp:txXfrm>
        <a:off x="3589098" y="199168"/>
        <a:ext cx="949803" cy="949803"/>
      </dsp:txXfrm>
    </dsp:sp>
    <dsp:sp modelId="{61957B5A-A683-4D1A-9C25-4A4B74890FC4}">
      <dsp:nvSpPr>
        <dsp:cNvPr id="0" name=""/>
        <dsp:cNvSpPr/>
      </dsp:nvSpPr>
      <dsp:spPr>
        <a:xfrm>
          <a:off x="5427651" y="2037721"/>
          <a:ext cx="1343223" cy="1343223"/>
        </a:xfrm>
        <a:prstGeom prst="ellipse">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Short- and Long-Term Employment Goals</a:t>
          </a:r>
        </a:p>
      </dsp:txBody>
      <dsp:txXfrm>
        <a:off x="5624361" y="2234431"/>
        <a:ext cx="949803" cy="949803"/>
      </dsp:txXfrm>
    </dsp:sp>
    <dsp:sp modelId="{08E410F4-1F42-47C9-80E2-97581876D069}">
      <dsp:nvSpPr>
        <dsp:cNvPr id="0" name=""/>
        <dsp:cNvSpPr/>
      </dsp:nvSpPr>
      <dsp:spPr>
        <a:xfrm>
          <a:off x="3392388" y="4072985"/>
          <a:ext cx="1343223" cy="1343223"/>
        </a:xfrm>
        <a:prstGeom prst="ellipse">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Barriers to Employment</a:t>
          </a:r>
        </a:p>
      </dsp:txBody>
      <dsp:txXfrm>
        <a:off x="3589098" y="4269695"/>
        <a:ext cx="949803" cy="949803"/>
      </dsp:txXfrm>
    </dsp:sp>
    <dsp:sp modelId="{C03CFA94-1C4F-4A9F-89DB-DBF6A759159A}">
      <dsp:nvSpPr>
        <dsp:cNvPr id="0" name=""/>
        <dsp:cNvSpPr/>
      </dsp:nvSpPr>
      <dsp:spPr>
        <a:xfrm>
          <a:off x="1357124" y="2037721"/>
          <a:ext cx="1343223" cy="1343223"/>
        </a:xfrm>
        <a:prstGeom prst="ellipse">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Combination of Services</a:t>
          </a:r>
        </a:p>
      </dsp:txBody>
      <dsp:txXfrm>
        <a:off x="1553834" y="2234431"/>
        <a:ext cx="949803" cy="949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D0692-3DE6-4E2D-A61C-FF7BCDBCD41C}">
      <dsp:nvSpPr>
        <dsp:cNvPr id="0" name=""/>
        <dsp:cNvSpPr/>
      </dsp:nvSpPr>
      <dsp:spPr>
        <a:xfrm>
          <a:off x="1980380" y="625714"/>
          <a:ext cx="4167238" cy="4167238"/>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CD4C31-9281-4BA5-928E-128C79BCCA7E}">
      <dsp:nvSpPr>
        <dsp:cNvPr id="0" name=""/>
        <dsp:cNvSpPr/>
      </dsp:nvSpPr>
      <dsp:spPr>
        <a:xfrm>
          <a:off x="1980380" y="625714"/>
          <a:ext cx="4167238" cy="4167238"/>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E8F0AB-938E-4233-9A53-CF0E97AC9714}">
      <dsp:nvSpPr>
        <dsp:cNvPr id="0" name=""/>
        <dsp:cNvSpPr/>
      </dsp:nvSpPr>
      <dsp:spPr>
        <a:xfrm>
          <a:off x="1980380" y="625714"/>
          <a:ext cx="4167238" cy="4167238"/>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765E2A-AD85-4269-9219-90E5D0EDC749}">
      <dsp:nvSpPr>
        <dsp:cNvPr id="0" name=""/>
        <dsp:cNvSpPr/>
      </dsp:nvSpPr>
      <dsp:spPr>
        <a:xfrm>
          <a:off x="1980380" y="625714"/>
          <a:ext cx="4167238" cy="4167238"/>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B9B73C-AB69-4226-92FC-0AC44F546336}">
      <dsp:nvSpPr>
        <dsp:cNvPr id="0" name=""/>
        <dsp:cNvSpPr/>
      </dsp:nvSpPr>
      <dsp:spPr>
        <a:xfrm>
          <a:off x="3104554" y="1749888"/>
          <a:ext cx="1918890" cy="191889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IEP Core Elements</a:t>
          </a:r>
        </a:p>
      </dsp:txBody>
      <dsp:txXfrm>
        <a:off x="3385569" y="2030903"/>
        <a:ext cx="1356860" cy="1356860"/>
      </dsp:txXfrm>
    </dsp:sp>
    <dsp:sp modelId="{4BE68145-A862-4E58-BCA8-28C1D2B9A152}">
      <dsp:nvSpPr>
        <dsp:cNvPr id="0" name=""/>
        <dsp:cNvSpPr/>
      </dsp:nvSpPr>
      <dsp:spPr>
        <a:xfrm>
          <a:off x="3392388" y="2458"/>
          <a:ext cx="1343223" cy="1343223"/>
        </a:xfrm>
        <a:prstGeom prst="ellipse">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Needs Assessment</a:t>
          </a:r>
        </a:p>
      </dsp:txBody>
      <dsp:txXfrm>
        <a:off x="3589098" y="199168"/>
        <a:ext cx="949803" cy="949803"/>
      </dsp:txXfrm>
    </dsp:sp>
    <dsp:sp modelId="{61957B5A-A683-4D1A-9C25-4A4B74890FC4}">
      <dsp:nvSpPr>
        <dsp:cNvPr id="0" name=""/>
        <dsp:cNvSpPr/>
      </dsp:nvSpPr>
      <dsp:spPr>
        <a:xfrm>
          <a:off x="5427651" y="2037721"/>
          <a:ext cx="1343223" cy="1343223"/>
        </a:xfrm>
        <a:prstGeom prst="ellipse">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Short- and Long-Term Employment Goals</a:t>
          </a:r>
        </a:p>
      </dsp:txBody>
      <dsp:txXfrm>
        <a:off x="5624361" y="2234431"/>
        <a:ext cx="949803" cy="949803"/>
      </dsp:txXfrm>
    </dsp:sp>
    <dsp:sp modelId="{08E410F4-1F42-47C9-80E2-97581876D069}">
      <dsp:nvSpPr>
        <dsp:cNvPr id="0" name=""/>
        <dsp:cNvSpPr/>
      </dsp:nvSpPr>
      <dsp:spPr>
        <a:xfrm>
          <a:off x="3392388" y="4072985"/>
          <a:ext cx="1343223" cy="1343223"/>
        </a:xfrm>
        <a:prstGeom prst="ellipse">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Barriers to Employment</a:t>
          </a:r>
        </a:p>
      </dsp:txBody>
      <dsp:txXfrm>
        <a:off x="3589098" y="4269695"/>
        <a:ext cx="949803" cy="949803"/>
      </dsp:txXfrm>
    </dsp:sp>
    <dsp:sp modelId="{C03CFA94-1C4F-4A9F-89DB-DBF6A759159A}">
      <dsp:nvSpPr>
        <dsp:cNvPr id="0" name=""/>
        <dsp:cNvSpPr/>
      </dsp:nvSpPr>
      <dsp:spPr>
        <a:xfrm>
          <a:off x="1357124" y="2037721"/>
          <a:ext cx="1343223" cy="1343223"/>
        </a:xfrm>
        <a:prstGeom prst="ellipse">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Combination of Services</a:t>
          </a:r>
        </a:p>
      </dsp:txBody>
      <dsp:txXfrm>
        <a:off x="1553834" y="2234431"/>
        <a:ext cx="949803" cy="94980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AC22A-46A9-44BA-90AA-DA60BBCB7A1F}" type="datetimeFigureOut">
              <a:rPr lang="en-US" smtClean="0"/>
              <a:t>5/10/2021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73003-51BB-41C0-9F3E-E8CA1F83DFF1}" type="slidenum">
              <a:rPr lang="en-US" smtClean="0"/>
              <a:t>‹#›</a:t>
            </a:fld>
            <a:endParaRPr lang="en-US"/>
          </a:p>
        </p:txBody>
      </p:sp>
    </p:spTree>
    <p:extLst>
      <p:ext uri="{BB962C8B-B14F-4D97-AF65-F5344CB8AC3E}">
        <p14:creationId xmlns:p14="http://schemas.microsoft.com/office/powerpoint/2010/main" val="87585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back to the WIOA Title I Training Video Series</a:t>
            </a:r>
          </a:p>
        </p:txBody>
      </p:sp>
      <p:sp>
        <p:nvSpPr>
          <p:cNvPr id="4" name="Slide Number Placeholder 3"/>
          <p:cNvSpPr>
            <a:spLocks noGrp="1"/>
          </p:cNvSpPr>
          <p:nvPr>
            <p:ph type="sldNum" sz="quarter" idx="5"/>
          </p:nvPr>
        </p:nvSpPr>
        <p:spPr/>
        <p:txBody>
          <a:bodyPr/>
          <a:lstStyle/>
          <a:p>
            <a:fld id="{BF673003-51BB-41C0-9F3E-E8CA1F83DFF1}" type="slidenum">
              <a:rPr lang="en-US" smtClean="0"/>
              <a:t>1</a:t>
            </a:fld>
            <a:endParaRPr lang="en-US"/>
          </a:p>
        </p:txBody>
      </p:sp>
    </p:spTree>
    <p:extLst>
      <p:ext uri="{BB962C8B-B14F-4D97-AF65-F5344CB8AC3E}">
        <p14:creationId xmlns:p14="http://schemas.microsoft.com/office/powerpoint/2010/main" val="1462904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Assessments should be documented in AOSOS. Assessment activities must be entered in the Activities tab in customer detail.  In addition, prior assessment information that may have been entered as part of prior service with a participant should be reviewed in the development of an IEP.</a:t>
            </a:r>
          </a:p>
        </p:txBody>
      </p:sp>
      <p:sp>
        <p:nvSpPr>
          <p:cNvPr id="4" name="Slide Number Placeholder 3"/>
          <p:cNvSpPr>
            <a:spLocks noGrp="1"/>
          </p:cNvSpPr>
          <p:nvPr>
            <p:ph type="sldNum" sz="quarter" idx="5"/>
          </p:nvPr>
        </p:nvSpPr>
        <p:spPr/>
        <p:txBody>
          <a:bodyPr/>
          <a:lstStyle/>
          <a:p>
            <a:fld id="{BF673003-51BB-41C0-9F3E-E8CA1F83DFF1}" type="slidenum">
              <a:rPr lang="en-US" smtClean="0"/>
              <a:t>10</a:t>
            </a:fld>
            <a:endParaRPr lang="en-US"/>
          </a:p>
        </p:txBody>
      </p:sp>
    </p:spTree>
    <p:extLst>
      <p:ext uri="{BB962C8B-B14F-4D97-AF65-F5344CB8AC3E}">
        <p14:creationId xmlns:p14="http://schemas.microsoft.com/office/powerpoint/2010/main" val="3765201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Academic assessment results, specifically CASAS test results can be captured in the Test tab in Customer Detail</a:t>
            </a:r>
          </a:p>
        </p:txBody>
      </p:sp>
      <p:sp>
        <p:nvSpPr>
          <p:cNvPr id="4" name="Slide Number Placeholder 3"/>
          <p:cNvSpPr>
            <a:spLocks noGrp="1"/>
          </p:cNvSpPr>
          <p:nvPr>
            <p:ph type="sldNum" sz="quarter" idx="5"/>
          </p:nvPr>
        </p:nvSpPr>
        <p:spPr/>
        <p:txBody>
          <a:bodyPr/>
          <a:lstStyle/>
          <a:p>
            <a:fld id="{BF673003-51BB-41C0-9F3E-E8CA1F83DFF1}" type="slidenum">
              <a:rPr lang="en-US" smtClean="0"/>
              <a:t>11</a:t>
            </a:fld>
            <a:endParaRPr lang="en-US"/>
          </a:p>
        </p:txBody>
      </p:sp>
    </p:spTree>
    <p:extLst>
      <p:ext uri="{BB962C8B-B14F-4D97-AF65-F5344CB8AC3E}">
        <p14:creationId xmlns:p14="http://schemas.microsoft.com/office/powerpoint/2010/main" val="1403724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Occupational and service need assessment results should be captured across the tabs in Comp Assess  </a:t>
            </a:r>
          </a:p>
        </p:txBody>
      </p:sp>
      <p:sp>
        <p:nvSpPr>
          <p:cNvPr id="4" name="Slide Number Placeholder 3"/>
          <p:cNvSpPr>
            <a:spLocks noGrp="1"/>
          </p:cNvSpPr>
          <p:nvPr>
            <p:ph type="sldNum" sz="quarter" idx="5"/>
          </p:nvPr>
        </p:nvSpPr>
        <p:spPr/>
        <p:txBody>
          <a:bodyPr/>
          <a:lstStyle/>
          <a:p>
            <a:fld id="{BF673003-51BB-41C0-9F3E-E8CA1F83DFF1}" type="slidenum">
              <a:rPr lang="en-US" smtClean="0"/>
              <a:t>12</a:t>
            </a:fld>
            <a:endParaRPr lang="en-US"/>
          </a:p>
        </p:txBody>
      </p:sp>
    </p:spTree>
    <p:extLst>
      <p:ext uri="{BB962C8B-B14F-4D97-AF65-F5344CB8AC3E}">
        <p14:creationId xmlns:p14="http://schemas.microsoft.com/office/powerpoint/2010/main" val="2338218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documentation of these assessments and their results that are not captured in the tabs themselves should be captured as comments in Comp Assess. </a:t>
            </a:r>
          </a:p>
        </p:txBody>
      </p:sp>
      <p:sp>
        <p:nvSpPr>
          <p:cNvPr id="4" name="Slide Number Placeholder 3"/>
          <p:cNvSpPr>
            <a:spLocks noGrp="1"/>
          </p:cNvSpPr>
          <p:nvPr>
            <p:ph type="sldNum" sz="quarter" idx="5"/>
          </p:nvPr>
        </p:nvSpPr>
        <p:spPr/>
        <p:txBody>
          <a:bodyPr/>
          <a:lstStyle/>
          <a:p>
            <a:fld id="{BF673003-51BB-41C0-9F3E-E8CA1F83DFF1}" type="slidenum">
              <a:rPr lang="en-US" smtClean="0"/>
              <a:t>13</a:t>
            </a:fld>
            <a:endParaRPr lang="en-US"/>
          </a:p>
        </p:txBody>
      </p:sp>
    </p:spTree>
    <p:extLst>
      <p:ext uri="{BB962C8B-B14F-4D97-AF65-F5344CB8AC3E}">
        <p14:creationId xmlns:p14="http://schemas.microsoft.com/office/powerpoint/2010/main" val="4045532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it is important to note that confidential information should not be highlighted in the comp assess tab but rather as a counseling statement, to protect this confidential information. This screen is only available to individuals in specific counseling roles.</a:t>
            </a:r>
          </a:p>
        </p:txBody>
      </p:sp>
      <p:sp>
        <p:nvSpPr>
          <p:cNvPr id="4" name="Slide Number Placeholder 3"/>
          <p:cNvSpPr>
            <a:spLocks noGrp="1"/>
          </p:cNvSpPr>
          <p:nvPr>
            <p:ph type="sldNum" sz="quarter" idx="5"/>
          </p:nvPr>
        </p:nvSpPr>
        <p:spPr/>
        <p:txBody>
          <a:bodyPr/>
          <a:lstStyle/>
          <a:p>
            <a:fld id="{BF673003-51BB-41C0-9F3E-E8CA1F83DFF1}" type="slidenum">
              <a:rPr lang="en-US" smtClean="0"/>
              <a:t>14</a:t>
            </a:fld>
            <a:endParaRPr lang="en-US"/>
          </a:p>
        </p:txBody>
      </p:sp>
    </p:spTree>
    <p:extLst>
      <p:ext uri="{BB962C8B-B14F-4D97-AF65-F5344CB8AC3E}">
        <p14:creationId xmlns:p14="http://schemas.microsoft.com/office/powerpoint/2010/main" val="493584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key element of an IEP is the identification of specific short-term and long-term career goals.  Long-term goals reflect the ultimate career goal that the participant hopes to achieve. Short-term goals identify goals that the participant hopes to achieve in the  near term that align with long-term goals.  And achievement objectives are specific actions and activities that participants will achieve that demonstrate progress towards goals. </a:t>
            </a:r>
          </a:p>
        </p:txBody>
      </p:sp>
      <p:sp>
        <p:nvSpPr>
          <p:cNvPr id="4" name="Slide Number Placeholder 3"/>
          <p:cNvSpPr>
            <a:spLocks noGrp="1"/>
          </p:cNvSpPr>
          <p:nvPr>
            <p:ph type="sldNum" sz="quarter" idx="5"/>
          </p:nvPr>
        </p:nvSpPr>
        <p:spPr/>
        <p:txBody>
          <a:bodyPr/>
          <a:lstStyle/>
          <a:p>
            <a:fld id="{BF673003-51BB-41C0-9F3E-E8CA1F83DFF1}" type="slidenum">
              <a:rPr lang="en-US" smtClean="0"/>
              <a:t>15</a:t>
            </a:fld>
            <a:endParaRPr lang="en-US"/>
          </a:p>
        </p:txBody>
      </p:sp>
    </p:spTree>
    <p:extLst>
      <p:ext uri="{BB962C8B-B14F-4D97-AF65-F5344CB8AC3E}">
        <p14:creationId xmlns:p14="http://schemas.microsoft.com/office/powerpoint/2010/main" val="1400079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goals and objectives should be documented in AOSOS.  These specifics can be documented in the Achievement Objectives tab in Services, as well as in the Employment and Education tabs in Comp Assess.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F673003-51BB-41C0-9F3E-E8CA1F83DFF1}" type="slidenum">
              <a:rPr lang="en-US" smtClean="0"/>
              <a:t>16</a:t>
            </a:fld>
            <a:endParaRPr lang="en-US"/>
          </a:p>
        </p:txBody>
      </p:sp>
    </p:spTree>
    <p:extLst>
      <p:ext uri="{BB962C8B-B14F-4D97-AF65-F5344CB8AC3E}">
        <p14:creationId xmlns:p14="http://schemas.microsoft.com/office/powerpoint/2010/main" val="2094793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additional details not reflected in these tabs should be included in the comments tab in Comp Assess.  And again, during goal setting, prior information that may have been entered before connection to Title I services should be reviewed and reflected in goals.</a:t>
            </a:r>
          </a:p>
        </p:txBody>
      </p:sp>
      <p:sp>
        <p:nvSpPr>
          <p:cNvPr id="4" name="Slide Number Placeholder 3"/>
          <p:cNvSpPr>
            <a:spLocks noGrp="1"/>
          </p:cNvSpPr>
          <p:nvPr>
            <p:ph type="sldNum" sz="quarter" idx="5"/>
          </p:nvPr>
        </p:nvSpPr>
        <p:spPr/>
        <p:txBody>
          <a:bodyPr/>
          <a:lstStyle/>
          <a:p>
            <a:fld id="{BF673003-51BB-41C0-9F3E-E8CA1F83DFF1}" type="slidenum">
              <a:rPr lang="en-US" smtClean="0"/>
              <a:t>17</a:t>
            </a:fld>
            <a:endParaRPr lang="en-US"/>
          </a:p>
        </p:txBody>
      </p:sp>
    </p:spTree>
    <p:extLst>
      <p:ext uri="{BB962C8B-B14F-4D97-AF65-F5344CB8AC3E}">
        <p14:creationId xmlns:p14="http://schemas.microsoft.com/office/powerpoint/2010/main" val="1877762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third critical element of an IEP and in the IEP process is the specific identification and elevation of barriers to employment that services need to address.  </a:t>
            </a:r>
          </a:p>
          <a:p>
            <a:pPr marL="0" indent="0">
              <a:buNone/>
            </a:pPr>
            <a:r>
              <a:rPr lang="en-US" dirty="0"/>
              <a:t>This includes identification of specific skills gaps, as well as personal circumstances such as the need for childcare or transportation, and technology needs, which have become more important with the acceleration to virtual environments and services that occurred because of </a:t>
            </a:r>
            <a:r>
              <a:rPr lang="en-US" dirty="0" err="1"/>
              <a:t>Covid</a:t>
            </a:r>
            <a:r>
              <a:rPr lang="en-US" dirty="0"/>
              <a:t>.</a:t>
            </a:r>
          </a:p>
        </p:txBody>
      </p:sp>
      <p:sp>
        <p:nvSpPr>
          <p:cNvPr id="4" name="Slide Number Placeholder 3"/>
          <p:cNvSpPr>
            <a:spLocks noGrp="1"/>
          </p:cNvSpPr>
          <p:nvPr>
            <p:ph type="sldNum" sz="quarter" idx="5"/>
          </p:nvPr>
        </p:nvSpPr>
        <p:spPr/>
        <p:txBody>
          <a:bodyPr/>
          <a:lstStyle/>
          <a:p>
            <a:fld id="{BF673003-51BB-41C0-9F3E-E8CA1F83DFF1}" type="slidenum">
              <a:rPr lang="en-US" smtClean="0"/>
              <a:t>18</a:t>
            </a:fld>
            <a:endParaRPr lang="en-US"/>
          </a:p>
        </p:txBody>
      </p:sp>
    </p:spTree>
    <p:extLst>
      <p:ext uri="{BB962C8B-B14F-4D97-AF65-F5344CB8AC3E}">
        <p14:creationId xmlns:p14="http://schemas.microsoft.com/office/powerpoint/2010/main" val="4238718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Barriers to employment should also be documented in AOSOS, and include any prior information about barriers that is already documented through previous engagement with the customer.  Barriers to employment should be captured across the tabs in Comp Assess  </a:t>
            </a:r>
          </a:p>
        </p:txBody>
      </p:sp>
      <p:sp>
        <p:nvSpPr>
          <p:cNvPr id="4" name="Slide Number Placeholder 3"/>
          <p:cNvSpPr>
            <a:spLocks noGrp="1"/>
          </p:cNvSpPr>
          <p:nvPr>
            <p:ph type="sldNum" sz="quarter" idx="5"/>
          </p:nvPr>
        </p:nvSpPr>
        <p:spPr/>
        <p:txBody>
          <a:bodyPr/>
          <a:lstStyle/>
          <a:p>
            <a:fld id="{BF673003-51BB-41C0-9F3E-E8CA1F83DFF1}" type="slidenum">
              <a:rPr lang="en-US" smtClean="0"/>
              <a:t>19</a:t>
            </a:fld>
            <a:endParaRPr lang="en-US"/>
          </a:p>
        </p:txBody>
      </p:sp>
    </p:spTree>
    <p:extLst>
      <p:ext uri="{BB962C8B-B14F-4D97-AF65-F5344CB8AC3E}">
        <p14:creationId xmlns:p14="http://schemas.microsoft.com/office/powerpoint/2010/main" val="2135224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focuses specifically on the development and use of Individual Employment Plans.  An IEP is the first step in individualizing career services for a jobseeker. </a:t>
            </a:r>
          </a:p>
        </p:txBody>
      </p:sp>
      <p:sp>
        <p:nvSpPr>
          <p:cNvPr id="4" name="Slide Number Placeholder 3"/>
          <p:cNvSpPr>
            <a:spLocks noGrp="1"/>
          </p:cNvSpPr>
          <p:nvPr>
            <p:ph type="sldNum" sz="quarter" idx="5"/>
          </p:nvPr>
        </p:nvSpPr>
        <p:spPr/>
        <p:txBody>
          <a:bodyPr/>
          <a:lstStyle/>
          <a:p>
            <a:fld id="{BF673003-51BB-41C0-9F3E-E8CA1F83DFF1}" type="slidenum">
              <a:rPr lang="en-US" smtClean="0"/>
              <a:t>2</a:t>
            </a:fld>
            <a:endParaRPr lang="en-US"/>
          </a:p>
        </p:txBody>
      </p:sp>
    </p:spTree>
    <p:extLst>
      <p:ext uri="{BB962C8B-B14F-4D97-AF65-F5344CB8AC3E}">
        <p14:creationId xmlns:p14="http://schemas.microsoft.com/office/powerpoint/2010/main" val="2191956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documentation of barriers that are not captured in the tabs themselves should be captured as comments in Comp Assess</a:t>
            </a:r>
          </a:p>
        </p:txBody>
      </p:sp>
      <p:sp>
        <p:nvSpPr>
          <p:cNvPr id="4" name="Slide Number Placeholder 3"/>
          <p:cNvSpPr>
            <a:spLocks noGrp="1"/>
          </p:cNvSpPr>
          <p:nvPr>
            <p:ph type="sldNum" sz="quarter" idx="5"/>
          </p:nvPr>
        </p:nvSpPr>
        <p:spPr/>
        <p:txBody>
          <a:bodyPr/>
          <a:lstStyle/>
          <a:p>
            <a:fld id="{BF673003-51BB-41C0-9F3E-E8CA1F83DFF1}" type="slidenum">
              <a:rPr lang="en-US" smtClean="0"/>
              <a:t>20</a:t>
            </a:fld>
            <a:endParaRPr lang="en-US"/>
          </a:p>
        </p:txBody>
      </p:sp>
    </p:spTree>
    <p:extLst>
      <p:ext uri="{BB962C8B-B14F-4D97-AF65-F5344CB8AC3E}">
        <p14:creationId xmlns:p14="http://schemas.microsoft.com/office/powerpoint/2010/main" val="516492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final critical element is the identification and provision of services based on assessment, goal development, and barriers identification.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Services should include core education or employment services that provide entry or advancement in an employment pathway. Services also include any specific preparation services, including training pre-requisites and other readiness supports, as well as, supportive services to help reduce personal barriers. </a:t>
            </a:r>
          </a:p>
        </p:txBody>
      </p:sp>
      <p:sp>
        <p:nvSpPr>
          <p:cNvPr id="4" name="Slide Number Placeholder 3"/>
          <p:cNvSpPr>
            <a:spLocks noGrp="1"/>
          </p:cNvSpPr>
          <p:nvPr>
            <p:ph type="sldNum" sz="quarter" idx="5"/>
          </p:nvPr>
        </p:nvSpPr>
        <p:spPr/>
        <p:txBody>
          <a:bodyPr/>
          <a:lstStyle/>
          <a:p>
            <a:fld id="{BF673003-51BB-41C0-9F3E-E8CA1F83DFF1}" type="slidenum">
              <a:rPr lang="en-US" smtClean="0"/>
              <a:t>21</a:t>
            </a:fld>
            <a:endParaRPr lang="en-US"/>
          </a:p>
        </p:txBody>
      </p:sp>
    </p:spTree>
    <p:extLst>
      <p:ext uri="{BB962C8B-B14F-4D97-AF65-F5344CB8AC3E}">
        <p14:creationId xmlns:p14="http://schemas.microsoft.com/office/powerpoint/2010/main" val="288374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73003-51BB-41C0-9F3E-E8CA1F83DFF1}" type="slidenum">
              <a:rPr lang="en-US" smtClean="0"/>
              <a:t>22</a:t>
            </a:fld>
            <a:endParaRPr lang="en-US"/>
          </a:p>
        </p:txBody>
      </p:sp>
    </p:spTree>
    <p:extLst>
      <p:ext uri="{BB962C8B-B14F-4D97-AF65-F5344CB8AC3E}">
        <p14:creationId xmlns:p14="http://schemas.microsoft.com/office/powerpoint/2010/main" val="2402745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Services should also be documented in AOSOS.  Specifically, training and supportive services should be designated and funded as services in the services tab.</a:t>
            </a:r>
          </a:p>
        </p:txBody>
      </p:sp>
      <p:sp>
        <p:nvSpPr>
          <p:cNvPr id="4" name="Slide Number Placeholder 3"/>
          <p:cNvSpPr>
            <a:spLocks noGrp="1"/>
          </p:cNvSpPr>
          <p:nvPr>
            <p:ph type="sldNum" sz="quarter" idx="5"/>
          </p:nvPr>
        </p:nvSpPr>
        <p:spPr/>
        <p:txBody>
          <a:bodyPr/>
          <a:lstStyle/>
          <a:p>
            <a:fld id="{BF673003-51BB-41C0-9F3E-E8CA1F83DFF1}" type="slidenum">
              <a:rPr lang="en-US" smtClean="0"/>
              <a:t>23</a:t>
            </a:fld>
            <a:endParaRPr lang="en-US"/>
          </a:p>
        </p:txBody>
      </p:sp>
    </p:spTree>
    <p:extLst>
      <p:ext uri="{BB962C8B-B14F-4D97-AF65-F5344CB8AC3E}">
        <p14:creationId xmlns:p14="http://schemas.microsoft.com/office/powerpoint/2010/main" val="2663846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notes and details should be highlighted in the Comments tab in Services. Ultimately, an AOSOS record should offer a clear overview of a participant’s experience.</a:t>
            </a:r>
          </a:p>
        </p:txBody>
      </p:sp>
      <p:sp>
        <p:nvSpPr>
          <p:cNvPr id="4" name="Slide Number Placeholder 3"/>
          <p:cNvSpPr>
            <a:spLocks noGrp="1"/>
          </p:cNvSpPr>
          <p:nvPr>
            <p:ph type="sldNum" sz="quarter" idx="5"/>
          </p:nvPr>
        </p:nvSpPr>
        <p:spPr/>
        <p:txBody>
          <a:bodyPr/>
          <a:lstStyle/>
          <a:p>
            <a:fld id="{BF673003-51BB-41C0-9F3E-E8CA1F83DFF1}" type="slidenum">
              <a:rPr lang="en-US" smtClean="0"/>
              <a:t>24</a:t>
            </a:fld>
            <a:endParaRPr lang="en-US"/>
          </a:p>
        </p:txBody>
      </p:sp>
    </p:spTree>
    <p:extLst>
      <p:ext uri="{BB962C8B-B14F-4D97-AF65-F5344CB8AC3E}">
        <p14:creationId xmlns:p14="http://schemas.microsoft.com/office/powerpoint/2010/main" val="773042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components of the IEP, NJDOL’s policy also highlights specific guidance for development and use of the IEP.</a:t>
            </a:r>
          </a:p>
          <a:p>
            <a:endParaRPr lang="en-US" dirty="0"/>
          </a:p>
        </p:txBody>
      </p:sp>
      <p:sp>
        <p:nvSpPr>
          <p:cNvPr id="4" name="Slide Number Placeholder 3"/>
          <p:cNvSpPr>
            <a:spLocks noGrp="1"/>
          </p:cNvSpPr>
          <p:nvPr>
            <p:ph type="sldNum" sz="quarter" idx="5"/>
          </p:nvPr>
        </p:nvSpPr>
        <p:spPr/>
        <p:txBody>
          <a:bodyPr/>
          <a:lstStyle/>
          <a:p>
            <a:fld id="{BF673003-51BB-41C0-9F3E-E8CA1F83DFF1}" type="slidenum">
              <a:rPr lang="en-US" smtClean="0"/>
              <a:t>25</a:t>
            </a:fld>
            <a:endParaRPr lang="en-US"/>
          </a:p>
        </p:txBody>
      </p:sp>
    </p:spTree>
    <p:extLst>
      <p:ext uri="{BB962C8B-B14F-4D97-AF65-F5344CB8AC3E}">
        <p14:creationId xmlns:p14="http://schemas.microsoft.com/office/powerpoint/2010/main" val="2362605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 IEP offers a foundation for ensuring the individualization of service and support for a  participant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 IEP should be developed with the participant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 IEP should reflect individual goals and needs of a participant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 IEP offers a tool and process for ongoing monitoring and evaluation of progress towards goals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 IEP should be used to both document plans and track 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 IEP should serve as a tool for ensuring that a participant’s experience is connected and seamless – as we’ve mentioned before this includes making connections to prior assessments and IEPs.  What information has already been collected and how does this connect to the customers’ current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F673003-51BB-41C0-9F3E-E8CA1F83DFF1}" type="slidenum">
              <a:rPr lang="en-US" smtClean="0"/>
              <a:t>26</a:t>
            </a:fld>
            <a:endParaRPr lang="en-US"/>
          </a:p>
        </p:txBody>
      </p:sp>
    </p:spTree>
    <p:extLst>
      <p:ext uri="{BB962C8B-B14F-4D97-AF65-F5344CB8AC3E}">
        <p14:creationId xmlns:p14="http://schemas.microsoft.com/office/powerpoint/2010/main" val="2443198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couple last notes about documenting IEPs in AOSOS.  Every time there is engagement around the IEP – at the point of creation and when plans are revisited and updated, an IEP activity should be designated in Customer Detail.  </a:t>
            </a:r>
          </a:p>
        </p:txBody>
      </p:sp>
      <p:sp>
        <p:nvSpPr>
          <p:cNvPr id="4" name="Slide Number Placeholder 3"/>
          <p:cNvSpPr>
            <a:spLocks noGrp="1"/>
          </p:cNvSpPr>
          <p:nvPr>
            <p:ph type="sldNum" sz="quarter" idx="5"/>
          </p:nvPr>
        </p:nvSpPr>
        <p:spPr/>
        <p:txBody>
          <a:bodyPr/>
          <a:lstStyle/>
          <a:p>
            <a:fld id="{BF673003-51BB-41C0-9F3E-E8CA1F83DFF1}" type="slidenum">
              <a:rPr lang="en-US" smtClean="0"/>
              <a:t>27</a:t>
            </a:fld>
            <a:endParaRPr lang="en-US"/>
          </a:p>
        </p:txBody>
      </p:sp>
    </p:spTree>
    <p:extLst>
      <p:ext uri="{BB962C8B-B14F-4D97-AF65-F5344CB8AC3E}">
        <p14:creationId xmlns:p14="http://schemas.microsoft.com/office/powerpoint/2010/main" val="1493458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details and notes about these points of engagement should be documented in Comments in Services.</a:t>
            </a:r>
          </a:p>
        </p:txBody>
      </p:sp>
      <p:sp>
        <p:nvSpPr>
          <p:cNvPr id="4" name="Slide Number Placeholder 3"/>
          <p:cNvSpPr>
            <a:spLocks noGrp="1"/>
          </p:cNvSpPr>
          <p:nvPr>
            <p:ph type="sldNum" sz="quarter" idx="5"/>
          </p:nvPr>
        </p:nvSpPr>
        <p:spPr/>
        <p:txBody>
          <a:bodyPr/>
          <a:lstStyle/>
          <a:p>
            <a:fld id="{BF673003-51BB-41C0-9F3E-E8CA1F83DFF1}" type="slidenum">
              <a:rPr lang="en-US" smtClean="0"/>
              <a:t>28</a:t>
            </a:fld>
            <a:endParaRPr lang="en-US"/>
          </a:p>
        </p:txBody>
      </p:sp>
    </p:spTree>
    <p:extLst>
      <p:ext uri="{BB962C8B-B14F-4D97-AF65-F5344CB8AC3E}">
        <p14:creationId xmlns:p14="http://schemas.microsoft.com/office/powerpoint/2010/main" val="3669479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when a new IEP version is complete this should be uploaded in the Attachments tab in Comp Assess.  This is a new feature that was added to AOSOS in February 2021 and is available to all AOSOS users.</a:t>
            </a:r>
          </a:p>
        </p:txBody>
      </p:sp>
      <p:sp>
        <p:nvSpPr>
          <p:cNvPr id="4" name="Slide Number Placeholder 3"/>
          <p:cNvSpPr>
            <a:spLocks noGrp="1"/>
          </p:cNvSpPr>
          <p:nvPr>
            <p:ph type="sldNum" sz="quarter" idx="5"/>
          </p:nvPr>
        </p:nvSpPr>
        <p:spPr/>
        <p:txBody>
          <a:bodyPr/>
          <a:lstStyle/>
          <a:p>
            <a:fld id="{BF673003-51BB-41C0-9F3E-E8CA1F83DFF1}" type="slidenum">
              <a:rPr lang="en-US" smtClean="0"/>
              <a:t>29</a:t>
            </a:fld>
            <a:endParaRPr lang="en-US"/>
          </a:p>
        </p:txBody>
      </p:sp>
    </p:spTree>
    <p:extLst>
      <p:ext uri="{BB962C8B-B14F-4D97-AF65-F5344CB8AC3E}">
        <p14:creationId xmlns:p14="http://schemas.microsoft.com/office/powerpoint/2010/main" val="4129382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IEP offers a process and tool for working with individuals to identify specific employment goals and objectives and develop plans to achieve those employment goals. An IEP starts with the assessment of an individual’s needs and assets, includes the identification of goals and objectives, the development of a service plan, and ultimately the documentation and achievement of employment goals.</a:t>
            </a:r>
          </a:p>
          <a:p>
            <a:endParaRPr lang="en-US" dirty="0"/>
          </a:p>
        </p:txBody>
      </p:sp>
      <p:sp>
        <p:nvSpPr>
          <p:cNvPr id="4" name="Slide Number Placeholder 3"/>
          <p:cNvSpPr>
            <a:spLocks noGrp="1"/>
          </p:cNvSpPr>
          <p:nvPr>
            <p:ph type="sldNum" sz="quarter" idx="5"/>
          </p:nvPr>
        </p:nvSpPr>
        <p:spPr/>
        <p:txBody>
          <a:bodyPr/>
          <a:lstStyle/>
          <a:p>
            <a:fld id="{BF673003-51BB-41C0-9F3E-E8CA1F83DFF1}" type="slidenum">
              <a:rPr lang="en-US" smtClean="0"/>
              <a:t>3</a:t>
            </a:fld>
            <a:endParaRPr lang="en-US"/>
          </a:p>
        </p:txBody>
      </p:sp>
    </p:spTree>
    <p:extLst>
      <p:ext uri="{BB962C8B-B14F-4D97-AF65-F5344CB8AC3E}">
        <p14:creationId xmlns:p14="http://schemas.microsoft.com/office/powerpoint/2010/main" val="19770556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elements of the IEP may also be recorded in the Employment Plan tab in Customer detail – specifically there are fields for entering barriers, services needed, and information about goals.  </a:t>
            </a:r>
          </a:p>
        </p:txBody>
      </p:sp>
      <p:sp>
        <p:nvSpPr>
          <p:cNvPr id="4" name="Slide Number Placeholder 3"/>
          <p:cNvSpPr>
            <a:spLocks noGrp="1"/>
          </p:cNvSpPr>
          <p:nvPr>
            <p:ph type="sldNum" sz="quarter" idx="5"/>
          </p:nvPr>
        </p:nvSpPr>
        <p:spPr/>
        <p:txBody>
          <a:bodyPr/>
          <a:lstStyle/>
          <a:p>
            <a:fld id="{BF673003-51BB-41C0-9F3E-E8CA1F83DFF1}" type="slidenum">
              <a:rPr lang="en-US" smtClean="0"/>
              <a:t>30</a:t>
            </a:fld>
            <a:endParaRPr lang="en-US"/>
          </a:p>
        </p:txBody>
      </p:sp>
    </p:spTree>
    <p:extLst>
      <p:ext uri="{BB962C8B-B14F-4D97-AF65-F5344CB8AC3E}">
        <p14:creationId xmlns:p14="http://schemas.microsoft.com/office/powerpoint/2010/main" val="1247185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there is not requirement to enter this information here if it is already documented elsewhere, at minimum this tab should include an employment plan entry and date and a comment in the comment field at the bottom of the employment plan that highlights that the IEP is in the attachments or client’s folder.</a:t>
            </a:r>
          </a:p>
        </p:txBody>
      </p:sp>
      <p:sp>
        <p:nvSpPr>
          <p:cNvPr id="4" name="Slide Number Placeholder 3"/>
          <p:cNvSpPr>
            <a:spLocks noGrp="1"/>
          </p:cNvSpPr>
          <p:nvPr>
            <p:ph type="sldNum" sz="quarter" idx="5"/>
          </p:nvPr>
        </p:nvSpPr>
        <p:spPr/>
        <p:txBody>
          <a:bodyPr/>
          <a:lstStyle/>
          <a:p>
            <a:fld id="{BF673003-51BB-41C0-9F3E-E8CA1F83DFF1}" type="slidenum">
              <a:rPr lang="en-US" smtClean="0"/>
              <a:t>31</a:t>
            </a:fld>
            <a:endParaRPr lang="en-US"/>
          </a:p>
        </p:txBody>
      </p:sp>
    </p:spTree>
    <p:extLst>
      <p:ext uri="{BB962C8B-B14F-4D97-AF65-F5344CB8AC3E}">
        <p14:creationId xmlns:p14="http://schemas.microsoft.com/office/powerpoint/2010/main" val="18208601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our summary of the IEP.  Additional resources including NJDOL’s policies and a series of training tutorials on AOSOS may help to augment knowledge of concepts highlighted in this training.  If you don’t have access to these materials or have any additional questions, don’t hesitate to reach out to us at WIOApolicy@dol.nj.gov</a:t>
            </a:r>
          </a:p>
        </p:txBody>
      </p:sp>
      <p:sp>
        <p:nvSpPr>
          <p:cNvPr id="4" name="Slide Number Placeholder 3"/>
          <p:cNvSpPr>
            <a:spLocks noGrp="1"/>
          </p:cNvSpPr>
          <p:nvPr>
            <p:ph type="sldNum" sz="quarter" idx="5"/>
          </p:nvPr>
        </p:nvSpPr>
        <p:spPr/>
        <p:txBody>
          <a:bodyPr/>
          <a:lstStyle/>
          <a:p>
            <a:fld id="{BF673003-51BB-41C0-9F3E-E8CA1F83DFF1}" type="slidenum">
              <a:rPr lang="en-US" smtClean="0"/>
              <a:t>32</a:t>
            </a:fld>
            <a:endParaRPr lang="en-US"/>
          </a:p>
        </p:txBody>
      </p:sp>
    </p:spTree>
    <p:extLst>
      <p:ext uri="{BB962C8B-B14F-4D97-AF65-F5344CB8AC3E}">
        <p14:creationId xmlns:p14="http://schemas.microsoft.com/office/powerpoint/2010/main" val="3269794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find New Jersey’s IEP policy in the Workforce Professional Resources section of the NJ WIOA website.  </a:t>
            </a:r>
          </a:p>
        </p:txBody>
      </p:sp>
      <p:sp>
        <p:nvSpPr>
          <p:cNvPr id="4" name="Slide Number Placeholder 3"/>
          <p:cNvSpPr>
            <a:spLocks noGrp="1"/>
          </p:cNvSpPr>
          <p:nvPr>
            <p:ph type="sldNum" sz="quarter" idx="5"/>
          </p:nvPr>
        </p:nvSpPr>
        <p:spPr/>
        <p:txBody>
          <a:bodyPr/>
          <a:lstStyle/>
          <a:p>
            <a:fld id="{BF673003-51BB-41C0-9F3E-E8CA1F83DFF1}" type="slidenum">
              <a:rPr lang="en-US" smtClean="0"/>
              <a:t>4</a:t>
            </a:fld>
            <a:endParaRPr lang="en-US"/>
          </a:p>
        </p:txBody>
      </p:sp>
    </p:spTree>
    <p:extLst>
      <p:ext uri="{BB962C8B-B14F-4D97-AF65-F5344CB8AC3E}">
        <p14:creationId xmlns:p14="http://schemas.microsoft.com/office/powerpoint/2010/main" val="1952488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policies that have been issued by NJDOL are available in the NJ Workforce Innovation Notices section.  </a:t>
            </a:r>
          </a:p>
        </p:txBody>
      </p:sp>
      <p:sp>
        <p:nvSpPr>
          <p:cNvPr id="4" name="Slide Number Placeholder 3"/>
          <p:cNvSpPr>
            <a:spLocks noGrp="1"/>
          </p:cNvSpPr>
          <p:nvPr>
            <p:ph type="sldNum" sz="quarter" idx="5"/>
          </p:nvPr>
        </p:nvSpPr>
        <p:spPr/>
        <p:txBody>
          <a:bodyPr/>
          <a:lstStyle/>
          <a:p>
            <a:fld id="{BF673003-51BB-41C0-9F3E-E8CA1F83DFF1}" type="slidenum">
              <a:rPr lang="en-US" smtClean="0"/>
              <a:t>5</a:t>
            </a:fld>
            <a:endParaRPr lang="en-US"/>
          </a:p>
        </p:txBody>
      </p:sp>
    </p:spTree>
    <p:extLst>
      <p:ext uri="{BB962C8B-B14F-4D97-AF65-F5344CB8AC3E}">
        <p14:creationId xmlns:p14="http://schemas.microsoft.com/office/powerpoint/2010/main" val="297197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Including specifically the IEP policy, WD-PY19-8. It is important to note that this video includes some updates since this IEP policy was developed and offers a higher standard for AOSOS entry that we believe is more reflective of a quality IEP.  </a:t>
            </a:r>
          </a:p>
          <a:p>
            <a:endParaRPr lang="en-US" dirty="0"/>
          </a:p>
        </p:txBody>
      </p:sp>
      <p:sp>
        <p:nvSpPr>
          <p:cNvPr id="4" name="Slide Number Placeholder 3"/>
          <p:cNvSpPr>
            <a:spLocks noGrp="1"/>
          </p:cNvSpPr>
          <p:nvPr>
            <p:ph type="sldNum" sz="quarter" idx="5"/>
          </p:nvPr>
        </p:nvSpPr>
        <p:spPr/>
        <p:txBody>
          <a:bodyPr/>
          <a:lstStyle/>
          <a:p>
            <a:fld id="{BF673003-51BB-41C0-9F3E-E8CA1F83DFF1}" type="slidenum">
              <a:rPr lang="en-US" smtClean="0"/>
              <a:t>6</a:t>
            </a:fld>
            <a:endParaRPr lang="en-US"/>
          </a:p>
        </p:txBody>
      </p:sp>
    </p:spTree>
    <p:extLst>
      <p:ext uri="{BB962C8B-B14F-4D97-AF65-F5344CB8AC3E}">
        <p14:creationId xmlns:p14="http://schemas.microsoft.com/office/powerpoint/2010/main" val="1761507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policy highlights four core elements that should be part of an IEP.</a:t>
            </a:r>
          </a:p>
        </p:txBody>
      </p:sp>
      <p:sp>
        <p:nvSpPr>
          <p:cNvPr id="4" name="Slide Number Placeholder 3"/>
          <p:cNvSpPr>
            <a:spLocks noGrp="1"/>
          </p:cNvSpPr>
          <p:nvPr>
            <p:ph type="sldNum" sz="quarter" idx="5"/>
          </p:nvPr>
        </p:nvSpPr>
        <p:spPr/>
        <p:txBody>
          <a:bodyPr/>
          <a:lstStyle/>
          <a:p>
            <a:fld id="{BF673003-51BB-41C0-9F3E-E8CA1F83DFF1}" type="slidenum">
              <a:rPr lang="en-US" smtClean="0"/>
              <a:t>7</a:t>
            </a:fld>
            <a:endParaRPr lang="en-US"/>
          </a:p>
        </p:txBody>
      </p:sp>
    </p:spTree>
    <p:extLst>
      <p:ext uri="{BB962C8B-B14F-4D97-AF65-F5344CB8AC3E}">
        <p14:creationId xmlns:p14="http://schemas.microsoft.com/office/powerpoint/2010/main" val="879048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this policy lays out specific expectations about plan development and use.  We’ll spend the rest of this training video diving into more details around these core areas.</a:t>
            </a:r>
          </a:p>
          <a:p>
            <a:endParaRPr lang="en-US" dirty="0"/>
          </a:p>
        </p:txBody>
      </p:sp>
      <p:sp>
        <p:nvSpPr>
          <p:cNvPr id="4" name="Slide Number Placeholder 3"/>
          <p:cNvSpPr>
            <a:spLocks noGrp="1"/>
          </p:cNvSpPr>
          <p:nvPr>
            <p:ph type="sldNum" sz="quarter" idx="5"/>
          </p:nvPr>
        </p:nvSpPr>
        <p:spPr/>
        <p:txBody>
          <a:bodyPr/>
          <a:lstStyle/>
          <a:p>
            <a:fld id="{BF673003-51BB-41C0-9F3E-E8CA1F83DFF1}" type="slidenum">
              <a:rPr lang="en-US" smtClean="0"/>
              <a:t>8</a:t>
            </a:fld>
            <a:endParaRPr lang="en-US"/>
          </a:p>
        </p:txBody>
      </p:sp>
    </p:spTree>
    <p:extLst>
      <p:ext uri="{BB962C8B-B14F-4D97-AF65-F5344CB8AC3E}">
        <p14:creationId xmlns:p14="http://schemas.microsoft.com/office/powerpoint/2010/main" val="2286537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development of an IEP starts with the assessment of a participant’s needs and interests.  This should include</a:t>
            </a:r>
            <a:r>
              <a:rPr lang="en-US" sz="1200" kern="1200" dirty="0">
                <a:solidFill>
                  <a:schemeClr val="tx1"/>
                </a:solidFill>
                <a:effectLst/>
                <a:latin typeface="+mn-lt"/>
                <a:ea typeface="+mn-ea"/>
                <a:cs typeface="+mn-cs"/>
              </a:rPr>
              <a:t> an interview and ongoing case management with the participant; t</a:t>
            </a:r>
            <a:r>
              <a:rPr lang="en-US" dirty="0"/>
              <a:t>he use of specific assessment tools that explore academic skills, career interests, and support needs, as well as a review of work history and skills obtained and needed.</a:t>
            </a:r>
          </a:p>
          <a:p>
            <a:endParaRPr lang="en-US" dirty="0"/>
          </a:p>
        </p:txBody>
      </p:sp>
      <p:sp>
        <p:nvSpPr>
          <p:cNvPr id="4" name="Slide Number Placeholder 3"/>
          <p:cNvSpPr>
            <a:spLocks noGrp="1"/>
          </p:cNvSpPr>
          <p:nvPr>
            <p:ph type="sldNum" sz="quarter" idx="5"/>
          </p:nvPr>
        </p:nvSpPr>
        <p:spPr/>
        <p:txBody>
          <a:bodyPr/>
          <a:lstStyle/>
          <a:p>
            <a:fld id="{BF673003-51BB-41C0-9F3E-E8CA1F83DFF1}" type="slidenum">
              <a:rPr lang="en-US" smtClean="0"/>
              <a:t>9</a:t>
            </a:fld>
            <a:endParaRPr lang="en-US"/>
          </a:p>
        </p:txBody>
      </p:sp>
    </p:spTree>
    <p:extLst>
      <p:ext uri="{BB962C8B-B14F-4D97-AF65-F5344CB8AC3E}">
        <p14:creationId xmlns:p14="http://schemas.microsoft.com/office/powerpoint/2010/main" val="2549300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939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40747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63867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37352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66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5/10/2021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3632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AD347D-5ACD-4C99-B74B-A9C85AD731AF}" type="datetimeFigureOut">
              <a:rPr lang="en-US" smtClean="0"/>
              <a:t>5/10/2021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776331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5/10/2021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9157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509A250-FF31-4206-8172-F9D3106AACB1}" type="datetimeFigureOut">
              <a:rPr lang="en-US" smtClean="0"/>
              <a:t>5/10/2021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69433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509A250-FF31-4206-8172-F9D3106AACB1}" type="datetimeFigureOut">
              <a:rPr lang="en-US" smtClean="0"/>
              <a:t>5/10/2021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487088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597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AAD347D-5ACD-4C99-B74B-A9C85AD731AF}" type="datetimeFigureOut">
              <a:rPr lang="en-US" smtClean="0"/>
              <a:t>5/10/2021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13437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slideLayout" Target="../slideLayouts/slideLayout7.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png"/><Relationship Id="rId10" Type="http://schemas.openxmlformats.org/officeDocument/2006/relationships/image" Target="../media/image19.png"/><Relationship Id="rId4" Type="http://schemas.openxmlformats.org/officeDocument/2006/relationships/notesSlide" Target="../notesSlides/notesSlide12.xml"/><Relationship Id="rId9" Type="http://schemas.openxmlformats.org/officeDocument/2006/relationships/image" Target="../media/image18.png"/><Relationship Id="rId1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slideLayout" Target="../slideLayouts/slideLayout2.xml"/><Relationship Id="rId7" Type="http://schemas.openxmlformats.org/officeDocument/2006/relationships/image" Target="../media/image28.png"/><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27.svg"/><Relationship Id="rId11" Type="http://schemas.openxmlformats.org/officeDocument/2006/relationships/image" Target="../media/image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notesSlide" Target="../notesSlides/notesSlide15.xml"/><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12.png"/><Relationship Id="rId5" Type="http://schemas.openxmlformats.org/officeDocument/2006/relationships/image" Target="../media/image32.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12.png"/><Relationship Id="rId5" Type="http://schemas.openxmlformats.org/officeDocument/2006/relationships/image" Target="../media/image33.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slideLayout" Target="../slideLayouts/slideLayout7.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png"/><Relationship Id="rId10" Type="http://schemas.openxmlformats.org/officeDocument/2006/relationships/image" Target="../media/image19.png"/><Relationship Id="rId4" Type="http://schemas.openxmlformats.org/officeDocument/2006/relationships/notesSlide" Target="../notesSlides/notesSlide19.xml"/><Relationship Id="rId9" Type="http://schemas.openxmlformats.org/officeDocument/2006/relationships/image" Target="../media/image18.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2.png"/><Relationship Id="rId5" Type="http://schemas.openxmlformats.org/officeDocument/2006/relationships/image" Target="../media/image23.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1.m4a"/><Relationship Id="rId1" Type="http://schemas.microsoft.com/office/2007/relationships/media" Target="../media/media21.m4a"/><Relationship Id="rId5" Type="http://schemas.openxmlformats.org/officeDocument/2006/relationships/image" Target="../media/image2.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2.m4a"/><Relationship Id="rId1" Type="http://schemas.microsoft.com/office/2007/relationships/media" Target="../media/media22.m4a"/><Relationship Id="rId5" Type="http://schemas.openxmlformats.org/officeDocument/2006/relationships/image" Target="../media/image2.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23.m4a"/><Relationship Id="rId1" Type="http://schemas.microsoft.com/office/2007/relationships/media" Target="../media/media23.m4a"/><Relationship Id="rId6" Type="http://schemas.openxmlformats.org/officeDocument/2006/relationships/image" Target="../media/image12.png"/><Relationship Id="rId5" Type="http://schemas.openxmlformats.org/officeDocument/2006/relationships/image" Target="../media/image34.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7.xml"/><Relationship Id="rId7" Type="http://schemas.openxmlformats.org/officeDocument/2006/relationships/image" Target="../media/image36.png"/><Relationship Id="rId2" Type="http://schemas.openxmlformats.org/officeDocument/2006/relationships/audio" Target="../media/media24.m4a"/><Relationship Id="rId1" Type="http://schemas.microsoft.com/office/2007/relationships/media" Target="../media/media24.m4a"/><Relationship Id="rId6" Type="http://schemas.openxmlformats.org/officeDocument/2006/relationships/image" Target="../media/image12.png"/><Relationship Id="rId5" Type="http://schemas.openxmlformats.org/officeDocument/2006/relationships/image" Target="../media/image35.png"/><Relationship Id="rId4" Type="http://schemas.openxmlformats.org/officeDocument/2006/relationships/notesSlide" Target="../notesSlides/notesSlide24.xml"/><Relationship Id="rId9"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audio" Target="../media/media25.m4a"/><Relationship Id="rId1" Type="http://schemas.microsoft.com/office/2007/relationships/media" Target="../media/media25.m4a"/><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2.png"/><Relationship Id="rId4" Type="http://schemas.openxmlformats.org/officeDocument/2006/relationships/notesSlide" Target="../notesSlides/notesSlide25.xml"/><Relationship Id="rId9" Type="http://schemas.microsoft.com/office/2007/relationships/diagramDrawing" Target="../diagrams/drawing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m4a"/><Relationship Id="rId1" Type="http://schemas.microsoft.com/office/2007/relationships/media" Target="../media/media26.m4a"/><Relationship Id="rId5" Type="http://schemas.openxmlformats.org/officeDocument/2006/relationships/image" Target="../media/image2.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27.m4a"/><Relationship Id="rId1" Type="http://schemas.microsoft.com/office/2007/relationships/media" Target="../media/media27.m4a"/><Relationship Id="rId6" Type="http://schemas.openxmlformats.org/officeDocument/2006/relationships/image" Target="../media/image12.png"/><Relationship Id="rId5" Type="http://schemas.openxmlformats.org/officeDocument/2006/relationships/image" Target="../media/image38.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7.xml"/><Relationship Id="rId7" Type="http://schemas.openxmlformats.org/officeDocument/2006/relationships/image" Target="../media/image36.png"/><Relationship Id="rId2" Type="http://schemas.openxmlformats.org/officeDocument/2006/relationships/audio" Target="../media/media28.m4a"/><Relationship Id="rId1" Type="http://schemas.microsoft.com/office/2007/relationships/media" Target="../media/media28.m4a"/><Relationship Id="rId6" Type="http://schemas.openxmlformats.org/officeDocument/2006/relationships/image" Target="../media/image12.png"/><Relationship Id="rId5" Type="http://schemas.openxmlformats.org/officeDocument/2006/relationships/image" Target="../media/image35.png"/><Relationship Id="rId4" Type="http://schemas.openxmlformats.org/officeDocument/2006/relationships/notesSlide" Target="../notesSlides/notesSlide28.xml"/><Relationship Id="rId9"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29.m4a"/><Relationship Id="rId1" Type="http://schemas.microsoft.com/office/2007/relationships/media" Target="../media/media29.m4a"/><Relationship Id="rId6" Type="http://schemas.openxmlformats.org/officeDocument/2006/relationships/image" Target="../media/image12.png"/><Relationship Id="rId5" Type="http://schemas.openxmlformats.org/officeDocument/2006/relationships/image" Target="../media/image39.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0.m4a"/><Relationship Id="rId1" Type="http://schemas.microsoft.com/office/2007/relationships/media" Target="../media/media30.m4a"/><Relationship Id="rId6" Type="http://schemas.openxmlformats.org/officeDocument/2006/relationships/image" Target="../media/image2.png"/><Relationship Id="rId5" Type="http://schemas.openxmlformats.org/officeDocument/2006/relationships/image" Target="../media/image40.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31.m4a"/><Relationship Id="rId1" Type="http://schemas.microsoft.com/office/2007/relationships/media" Target="../media/media31.m4a"/><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2.m4a"/><Relationship Id="rId1" Type="http://schemas.microsoft.com/office/2007/relationships/media" Target="../media/media32.m4a"/><Relationship Id="rId6" Type="http://schemas.openxmlformats.org/officeDocument/2006/relationships/hyperlink" Target="https://www.nj.gov/labor/wioa/resources/" TargetMode="External"/><Relationship Id="rId5" Type="http://schemas.openxmlformats.org/officeDocument/2006/relationships/hyperlink" Target="https://towork.dol.state.nj.us/aosostrainingmaterials/_layouts/15/start.aspx#/" TargetMode="External"/><Relationship Id="rId4"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notesSlide" Target="../notesSlides/notesSlide7.xml"/><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png"/><Relationship Id="rId4" Type="http://schemas.openxmlformats.org/officeDocument/2006/relationships/notesSlide" Target="../notesSlides/notesSlide8.xml"/><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slideLayout" Target="../slideLayouts/slideLayout2.xml"/><Relationship Id="rId7" Type="http://schemas.openxmlformats.org/officeDocument/2006/relationships/image" Target="../media/image7.png"/><Relationship Id="rId12" Type="http://schemas.openxmlformats.org/officeDocument/2006/relationships/comments" Target="../comments/comment1.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6.sv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notesSlide" Target="../notesSlides/notesSlide9.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7E3D3-B387-46F6-B2E2-BF1A9F218A93}"/>
              </a:ext>
            </a:extLst>
          </p:cNvPr>
          <p:cNvSpPr>
            <a:spLocks noGrp="1"/>
          </p:cNvSpPr>
          <p:nvPr>
            <p:ph type="ctrTitle"/>
          </p:nvPr>
        </p:nvSpPr>
        <p:spPr/>
        <p:txBody>
          <a:bodyPr>
            <a:normAutofit/>
          </a:bodyPr>
          <a:lstStyle/>
          <a:p>
            <a:r>
              <a:rPr lang="en-US" sz="6800" dirty="0"/>
              <a:t>Individual Employment Plan (IEP) – WIOA Adult/DW</a:t>
            </a:r>
          </a:p>
        </p:txBody>
      </p:sp>
      <p:sp>
        <p:nvSpPr>
          <p:cNvPr id="3" name="Subtitle 2">
            <a:extLst>
              <a:ext uri="{FF2B5EF4-FFF2-40B4-BE49-F238E27FC236}">
                <a16:creationId xmlns:a16="http://schemas.microsoft.com/office/drawing/2014/main" id="{BAAEFC9C-470A-40FB-9979-1E88A3866D6B}"/>
              </a:ext>
            </a:extLst>
          </p:cNvPr>
          <p:cNvSpPr>
            <a:spLocks noGrp="1"/>
          </p:cNvSpPr>
          <p:nvPr>
            <p:ph type="subTitle" idx="1"/>
          </p:nvPr>
        </p:nvSpPr>
        <p:spPr/>
        <p:txBody>
          <a:bodyPr/>
          <a:lstStyle/>
          <a:p>
            <a:r>
              <a:rPr lang="en-US" dirty="0"/>
              <a:t>WIOA TITLE I TRAINING VIDEO SERIES – </a:t>
            </a:r>
            <a:r>
              <a:rPr lang="en-US"/>
              <a:t>march 2021</a:t>
            </a:r>
            <a:endParaRPr lang="en-US" dirty="0"/>
          </a:p>
        </p:txBody>
      </p:sp>
      <p:pic>
        <p:nvPicPr>
          <p:cNvPr id="7" name="Picture 6">
            <a:extLst>
              <a:ext uri="{FF2B5EF4-FFF2-40B4-BE49-F238E27FC236}">
                <a16:creationId xmlns:a16="http://schemas.microsoft.com/office/drawing/2014/main" id="{AC6578B2-0A26-4958-B9C3-501E5C9005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48800" y="30454"/>
            <a:ext cx="2743200" cy="1828800"/>
          </a:xfrm>
          <a:prstGeom prst="rect">
            <a:avLst/>
          </a:prstGeom>
        </p:spPr>
      </p:pic>
      <p:pic>
        <p:nvPicPr>
          <p:cNvPr id="5" name="Audio 4">
            <a:hlinkClick r:id="" action="ppaction://media"/>
            <a:extLst>
              <a:ext uri="{FF2B5EF4-FFF2-40B4-BE49-F238E27FC236}">
                <a16:creationId xmlns:a16="http://schemas.microsoft.com/office/drawing/2014/main" id="{199B76AF-FF36-4FB4-8C78-97DA77A2BFA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1882339"/>
      </p:ext>
    </p:extLst>
  </p:cSld>
  <p:clrMapOvr>
    <a:masterClrMapping/>
  </p:clrMapOvr>
  <mc:AlternateContent xmlns:mc="http://schemas.openxmlformats.org/markup-compatibility/2006" xmlns:p14="http://schemas.microsoft.com/office/powerpoint/2010/main">
    <mc:Choice Requires="p14">
      <p:transition spd="slow" p14:dur="2000" advTm="4676"/>
    </mc:Choice>
    <mc:Fallback xmlns="">
      <p:transition spd="slow" advTm="46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AC5353-CCE0-43F9-BDE6-D12411C72B23}"/>
              </a:ext>
            </a:extLst>
          </p:cNvPr>
          <p:cNvSpPr/>
          <p:nvPr/>
        </p:nvSpPr>
        <p:spPr>
          <a:xfrm>
            <a:off x="1156332" y="491906"/>
            <a:ext cx="10071463" cy="696814"/>
          </a:xfrm>
          <a:prstGeom prst="rect">
            <a:avLst/>
          </a:prstGeom>
          <a:solidFill>
            <a:schemeClr val="tx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r>
              <a:rPr lang="en-US" sz="3200" b="1" dirty="0"/>
              <a:t>Assessment of Need </a:t>
            </a:r>
            <a:r>
              <a:rPr lang="en-US" sz="3200" b="1" dirty="0">
                <a:sym typeface="Wingdings" panose="05000000000000000000" pitchFamily="2" charset="2"/>
              </a:rPr>
              <a:t> Customer Detail and Comp Assess</a:t>
            </a:r>
            <a:endParaRPr lang="en-US" sz="3200" b="1" dirty="0"/>
          </a:p>
        </p:txBody>
      </p:sp>
      <p:grpSp>
        <p:nvGrpSpPr>
          <p:cNvPr id="3" name="Group 2">
            <a:extLst>
              <a:ext uri="{FF2B5EF4-FFF2-40B4-BE49-F238E27FC236}">
                <a16:creationId xmlns:a16="http://schemas.microsoft.com/office/drawing/2014/main" id="{B9E47FD5-EB6A-4896-A6F2-BE8DFFFDC579}"/>
              </a:ext>
            </a:extLst>
          </p:cNvPr>
          <p:cNvGrpSpPr/>
          <p:nvPr/>
        </p:nvGrpSpPr>
        <p:grpSpPr>
          <a:xfrm>
            <a:off x="290025" y="360841"/>
            <a:ext cx="1102611" cy="958943"/>
            <a:chOff x="290025" y="360841"/>
            <a:chExt cx="1102611" cy="958943"/>
          </a:xfrm>
        </p:grpSpPr>
        <p:sp>
          <p:nvSpPr>
            <p:cNvPr id="4" name="Oval 3">
              <a:extLst>
                <a:ext uri="{FF2B5EF4-FFF2-40B4-BE49-F238E27FC236}">
                  <a16:creationId xmlns:a16="http://schemas.microsoft.com/office/drawing/2014/main" id="{2EA98572-A6B9-4816-9E2F-5BACF31291CF}"/>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5" name="Rectangle 4">
              <a:extLst>
                <a:ext uri="{FF2B5EF4-FFF2-40B4-BE49-F238E27FC236}">
                  <a16:creationId xmlns:a16="http://schemas.microsoft.com/office/drawing/2014/main" id="{F5CD78F4-302D-48F7-A50C-6848CE70B9D2}"/>
                </a:ext>
              </a:extLst>
            </p:cNvPr>
            <p:cNvSpPr/>
            <p:nvPr/>
          </p:nvSpPr>
          <p:spPr>
            <a:xfrm>
              <a:off x="290025" y="547924"/>
              <a:ext cx="1102611" cy="584775"/>
            </a:xfrm>
            <a:prstGeom prst="rect">
              <a:avLst/>
            </a:prstGeom>
          </p:spPr>
          <p:txBody>
            <a:bodyPr wrap="square">
              <a:spAutoFit/>
            </a:bodyPr>
            <a:lstStyle/>
            <a:p>
              <a:pPr algn="ctr"/>
              <a:r>
                <a:rPr lang="en-US" sz="1600" b="1" dirty="0">
                  <a:solidFill>
                    <a:schemeClr val="tx1">
                      <a:lumMod val="65000"/>
                      <a:lumOff val="35000"/>
                    </a:schemeClr>
                  </a:solidFill>
                </a:rPr>
                <a:t>AOSOS Roadmap</a:t>
              </a:r>
            </a:p>
          </p:txBody>
        </p:sp>
      </p:grpSp>
      <p:grpSp>
        <p:nvGrpSpPr>
          <p:cNvPr id="18" name="Group 17">
            <a:extLst>
              <a:ext uri="{FF2B5EF4-FFF2-40B4-BE49-F238E27FC236}">
                <a16:creationId xmlns:a16="http://schemas.microsoft.com/office/drawing/2014/main" id="{7537194D-800F-40F0-82C2-353878BAD281}"/>
              </a:ext>
            </a:extLst>
          </p:cNvPr>
          <p:cNvGrpSpPr/>
          <p:nvPr/>
        </p:nvGrpSpPr>
        <p:grpSpPr>
          <a:xfrm>
            <a:off x="1419287" y="1425657"/>
            <a:ext cx="9115366" cy="3461230"/>
            <a:chOff x="3585459" y="1543519"/>
            <a:chExt cx="4966060" cy="3331510"/>
          </a:xfrm>
        </p:grpSpPr>
        <p:sp>
          <p:nvSpPr>
            <p:cNvPr id="20" name="Rectangle 19">
              <a:extLst>
                <a:ext uri="{FF2B5EF4-FFF2-40B4-BE49-F238E27FC236}">
                  <a16:creationId xmlns:a16="http://schemas.microsoft.com/office/drawing/2014/main" id="{6361BF6C-C1C4-49EA-93D2-5E1A10F6A2D3}"/>
                </a:ext>
              </a:extLst>
            </p:cNvPr>
            <p:cNvSpPr/>
            <p:nvPr/>
          </p:nvSpPr>
          <p:spPr>
            <a:xfrm>
              <a:off x="3585459" y="2339823"/>
              <a:ext cx="1220670" cy="2535206"/>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marL="0" lvl="0" indent="0" algn="ctr" defTabSz="400050">
                <a:lnSpc>
                  <a:spcPct val="90000"/>
                </a:lnSpc>
                <a:spcBef>
                  <a:spcPct val="0"/>
                </a:spcBef>
                <a:spcAft>
                  <a:spcPct val="35000"/>
                </a:spcAft>
                <a:buNone/>
              </a:pPr>
              <a:r>
                <a:rPr lang="en-US" b="1" kern="1200" dirty="0"/>
                <a:t>Step 1: </a:t>
              </a:r>
              <a:r>
                <a:rPr lang="en-US" kern="1200" dirty="0"/>
                <a:t>All assessment activities should be captured in the </a:t>
              </a:r>
              <a:r>
                <a:rPr lang="en-US" b="1" kern="1200" dirty="0"/>
                <a:t>Activities tab in  Customer Detail</a:t>
              </a:r>
            </a:p>
          </p:txBody>
        </p:sp>
        <p:sp>
          <p:nvSpPr>
            <p:cNvPr id="21" name="Freeform: Shape 20">
              <a:extLst>
                <a:ext uri="{FF2B5EF4-FFF2-40B4-BE49-F238E27FC236}">
                  <a16:creationId xmlns:a16="http://schemas.microsoft.com/office/drawing/2014/main" id="{0FB85946-CB6F-4F4E-A239-2FE52CBD4601}"/>
                </a:ext>
              </a:extLst>
            </p:cNvPr>
            <p:cNvSpPr/>
            <p:nvPr/>
          </p:nvSpPr>
          <p:spPr>
            <a:xfrm>
              <a:off x="4909993" y="154351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4" name="Freeform: Shape 23">
              <a:extLst>
                <a:ext uri="{FF2B5EF4-FFF2-40B4-BE49-F238E27FC236}">
                  <a16:creationId xmlns:a16="http://schemas.microsoft.com/office/drawing/2014/main" id="{C36B443F-5855-4E3A-A0D4-BFCEE39B3EA6}"/>
                </a:ext>
              </a:extLst>
            </p:cNvPr>
            <p:cNvSpPr/>
            <p:nvPr/>
          </p:nvSpPr>
          <p:spPr>
            <a:xfrm>
              <a:off x="6175635" y="274380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7" name="Freeform: Shape 26">
              <a:extLst>
                <a:ext uri="{FF2B5EF4-FFF2-40B4-BE49-F238E27FC236}">
                  <a16:creationId xmlns:a16="http://schemas.microsoft.com/office/drawing/2014/main" id="{81510310-16B8-42D3-9801-AB68145114B9}"/>
                </a:ext>
              </a:extLst>
            </p:cNvPr>
            <p:cNvSpPr/>
            <p:nvPr/>
          </p:nvSpPr>
          <p:spPr>
            <a:xfrm>
              <a:off x="7441278" y="394409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grpSp>
      <p:pic>
        <p:nvPicPr>
          <p:cNvPr id="8" name="Picture 7">
            <a:extLst>
              <a:ext uri="{FF2B5EF4-FFF2-40B4-BE49-F238E27FC236}">
                <a16:creationId xmlns:a16="http://schemas.microsoft.com/office/drawing/2014/main" id="{FD743620-BF46-43DB-90E7-8812E50DF92C}"/>
              </a:ext>
            </a:extLst>
          </p:cNvPr>
          <p:cNvPicPr>
            <a:picLocks noChangeAspect="1"/>
          </p:cNvPicPr>
          <p:nvPr/>
        </p:nvPicPr>
        <p:blipFill rotWithShape="1">
          <a:blip r:embed="rId5"/>
          <a:srcRect b="6504"/>
          <a:stretch/>
        </p:blipFill>
        <p:spPr>
          <a:xfrm>
            <a:off x="4121456" y="1425657"/>
            <a:ext cx="6142252" cy="4388989"/>
          </a:xfrm>
          <a:prstGeom prst="rect">
            <a:avLst/>
          </a:prstGeom>
        </p:spPr>
      </p:pic>
      <p:sp>
        <p:nvSpPr>
          <p:cNvPr id="15" name="Arrow: Right 14">
            <a:extLst>
              <a:ext uri="{FF2B5EF4-FFF2-40B4-BE49-F238E27FC236}">
                <a16:creationId xmlns:a16="http://schemas.microsoft.com/office/drawing/2014/main" id="{3532E23C-A8BC-4605-A73F-3FDF1CCC1B8E}"/>
              </a:ext>
            </a:extLst>
          </p:cNvPr>
          <p:cNvSpPr/>
          <p:nvPr/>
        </p:nvSpPr>
        <p:spPr>
          <a:xfrm rot="10800000">
            <a:off x="9026507" y="192439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75D819D-1065-4CFA-A46E-07C852B0267A}"/>
              </a:ext>
            </a:extLst>
          </p:cNvPr>
          <p:cNvPicPr>
            <a:picLocks noChangeAspect="1"/>
          </p:cNvPicPr>
          <p:nvPr/>
        </p:nvPicPr>
        <p:blipFill>
          <a:blip r:embed="rId6"/>
          <a:stretch>
            <a:fillRect/>
          </a:stretch>
        </p:blipFill>
        <p:spPr>
          <a:xfrm>
            <a:off x="4579527" y="1844971"/>
            <a:ext cx="594412" cy="182896"/>
          </a:xfrm>
          <a:prstGeom prst="rect">
            <a:avLst/>
          </a:prstGeom>
        </p:spPr>
      </p:pic>
      <p:sp>
        <p:nvSpPr>
          <p:cNvPr id="14" name="Arrow: Right 13">
            <a:extLst>
              <a:ext uri="{FF2B5EF4-FFF2-40B4-BE49-F238E27FC236}">
                <a16:creationId xmlns:a16="http://schemas.microsoft.com/office/drawing/2014/main" id="{3CE840E1-595D-46AD-991F-7BC3F91D3AC6}"/>
              </a:ext>
            </a:extLst>
          </p:cNvPr>
          <p:cNvSpPr/>
          <p:nvPr/>
        </p:nvSpPr>
        <p:spPr>
          <a:xfrm>
            <a:off x="4240145" y="152436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udio 9">
            <a:hlinkClick r:id="" action="ppaction://media"/>
            <a:extLst>
              <a:ext uri="{FF2B5EF4-FFF2-40B4-BE49-F238E27FC236}">
                <a16:creationId xmlns:a16="http://schemas.microsoft.com/office/drawing/2014/main" id="{F9D4785C-1B86-4963-B815-7834C9B888C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224130949"/>
      </p:ext>
    </p:extLst>
  </p:cSld>
  <p:clrMapOvr>
    <a:masterClrMapping/>
  </p:clrMapOvr>
  <mc:AlternateContent xmlns:mc="http://schemas.openxmlformats.org/markup-compatibility/2006" xmlns:p14="http://schemas.microsoft.com/office/powerpoint/2010/main">
    <mc:Choice Requires="p14">
      <p:transition spd="slow" p14:dur="2000" advTm="17020"/>
    </mc:Choice>
    <mc:Fallback xmlns="">
      <p:transition spd="slow" advTm="170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AC5353-CCE0-43F9-BDE6-D12411C72B23}"/>
              </a:ext>
            </a:extLst>
          </p:cNvPr>
          <p:cNvSpPr/>
          <p:nvPr/>
        </p:nvSpPr>
        <p:spPr>
          <a:xfrm>
            <a:off x="1156332" y="491906"/>
            <a:ext cx="10071463" cy="696814"/>
          </a:xfrm>
          <a:prstGeom prst="rect">
            <a:avLst/>
          </a:prstGeom>
          <a:solidFill>
            <a:schemeClr val="tx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r>
              <a:rPr lang="en-US" sz="3200" b="1" dirty="0"/>
              <a:t>Assessment of Need </a:t>
            </a:r>
            <a:r>
              <a:rPr lang="en-US" sz="3200" b="1" dirty="0">
                <a:sym typeface="Wingdings" panose="05000000000000000000" pitchFamily="2" charset="2"/>
              </a:rPr>
              <a:t> Customer Detail and Comp Assess</a:t>
            </a:r>
            <a:endParaRPr lang="en-US" sz="3200" b="1" dirty="0"/>
          </a:p>
        </p:txBody>
      </p:sp>
      <p:grpSp>
        <p:nvGrpSpPr>
          <p:cNvPr id="3" name="Group 2">
            <a:extLst>
              <a:ext uri="{FF2B5EF4-FFF2-40B4-BE49-F238E27FC236}">
                <a16:creationId xmlns:a16="http://schemas.microsoft.com/office/drawing/2014/main" id="{B9E47FD5-EB6A-4896-A6F2-BE8DFFFDC579}"/>
              </a:ext>
            </a:extLst>
          </p:cNvPr>
          <p:cNvGrpSpPr/>
          <p:nvPr/>
        </p:nvGrpSpPr>
        <p:grpSpPr>
          <a:xfrm>
            <a:off x="290025" y="360841"/>
            <a:ext cx="1102611" cy="958943"/>
            <a:chOff x="290025" y="360841"/>
            <a:chExt cx="1102611" cy="958943"/>
          </a:xfrm>
        </p:grpSpPr>
        <p:sp>
          <p:nvSpPr>
            <p:cNvPr id="4" name="Oval 3">
              <a:extLst>
                <a:ext uri="{FF2B5EF4-FFF2-40B4-BE49-F238E27FC236}">
                  <a16:creationId xmlns:a16="http://schemas.microsoft.com/office/drawing/2014/main" id="{2EA98572-A6B9-4816-9E2F-5BACF31291CF}"/>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5" name="Rectangle 4">
              <a:extLst>
                <a:ext uri="{FF2B5EF4-FFF2-40B4-BE49-F238E27FC236}">
                  <a16:creationId xmlns:a16="http://schemas.microsoft.com/office/drawing/2014/main" id="{F5CD78F4-302D-48F7-A50C-6848CE70B9D2}"/>
                </a:ext>
              </a:extLst>
            </p:cNvPr>
            <p:cNvSpPr/>
            <p:nvPr/>
          </p:nvSpPr>
          <p:spPr>
            <a:xfrm>
              <a:off x="290025" y="547924"/>
              <a:ext cx="1102611" cy="584775"/>
            </a:xfrm>
            <a:prstGeom prst="rect">
              <a:avLst/>
            </a:prstGeom>
          </p:spPr>
          <p:txBody>
            <a:bodyPr wrap="square">
              <a:spAutoFit/>
            </a:bodyPr>
            <a:lstStyle/>
            <a:p>
              <a:pPr algn="ctr"/>
              <a:r>
                <a:rPr lang="en-US" sz="1600" b="1" dirty="0">
                  <a:solidFill>
                    <a:schemeClr val="tx1">
                      <a:lumMod val="65000"/>
                      <a:lumOff val="35000"/>
                    </a:schemeClr>
                  </a:solidFill>
                </a:rPr>
                <a:t>AOSOS Roadmap</a:t>
              </a:r>
            </a:p>
          </p:txBody>
        </p:sp>
      </p:grpSp>
      <p:grpSp>
        <p:nvGrpSpPr>
          <p:cNvPr id="18" name="Group 17">
            <a:extLst>
              <a:ext uri="{FF2B5EF4-FFF2-40B4-BE49-F238E27FC236}">
                <a16:creationId xmlns:a16="http://schemas.microsoft.com/office/drawing/2014/main" id="{7537194D-800F-40F0-82C2-353878BAD281}"/>
              </a:ext>
            </a:extLst>
          </p:cNvPr>
          <p:cNvGrpSpPr/>
          <p:nvPr/>
        </p:nvGrpSpPr>
        <p:grpSpPr>
          <a:xfrm>
            <a:off x="1445371" y="1375803"/>
            <a:ext cx="3849663" cy="3429806"/>
            <a:chOff x="4701856" y="1543519"/>
            <a:chExt cx="3849663" cy="3429806"/>
          </a:xfrm>
        </p:grpSpPr>
        <p:sp>
          <p:nvSpPr>
            <p:cNvPr id="21" name="Freeform: Shape 20">
              <a:extLst>
                <a:ext uri="{FF2B5EF4-FFF2-40B4-BE49-F238E27FC236}">
                  <a16:creationId xmlns:a16="http://schemas.microsoft.com/office/drawing/2014/main" id="{0FB85946-CB6F-4F4E-A239-2FE52CBD4601}"/>
                </a:ext>
              </a:extLst>
            </p:cNvPr>
            <p:cNvSpPr/>
            <p:nvPr/>
          </p:nvSpPr>
          <p:spPr>
            <a:xfrm>
              <a:off x="4909993" y="154351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3" name="Rectangle 22">
              <a:extLst>
                <a:ext uri="{FF2B5EF4-FFF2-40B4-BE49-F238E27FC236}">
                  <a16:creationId xmlns:a16="http://schemas.microsoft.com/office/drawing/2014/main" id="{12B4B219-604C-4F2C-A63A-E766B6EEEA86}"/>
                </a:ext>
              </a:extLst>
            </p:cNvPr>
            <p:cNvSpPr/>
            <p:nvPr/>
          </p:nvSpPr>
          <p:spPr>
            <a:xfrm>
              <a:off x="4701856" y="2241526"/>
              <a:ext cx="2636756" cy="2731799"/>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lvl="0" algn="ctr" defTabSz="400050">
                <a:lnSpc>
                  <a:spcPct val="90000"/>
                </a:lnSpc>
                <a:spcBef>
                  <a:spcPct val="0"/>
                </a:spcBef>
                <a:spcAft>
                  <a:spcPct val="35000"/>
                </a:spcAft>
              </a:pPr>
              <a:r>
                <a:rPr lang="en-US" b="1" kern="1200" dirty="0"/>
                <a:t>Step 2: </a:t>
              </a:r>
              <a:r>
                <a:rPr lang="en-US" dirty="0"/>
                <a:t>Academic test results should be captured in </a:t>
              </a:r>
              <a:r>
                <a:rPr lang="en-US" b="1" dirty="0"/>
                <a:t>Test tab in Customer Details </a:t>
              </a:r>
            </a:p>
          </p:txBody>
        </p:sp>
        <p:sp>
          <p:nvSpPr>
            <p:cNvPr id="24" name="Freeform: Shape 23">
              <a:extLst>
                <a:ext uri="{FF2B5EF4-FFF2-40B4-BE49-F238E27FC236}">
                  <a16:creationId xmlns:a16="http://schemas.microsoft.com/office/drawing/2014/main" id="{C36B443F-5855-4E3A-A0D4-BFCEE39B3EA6}"/>
                </a:ext>
              </a:extLst>
            </p:cNvPr>
            <p:cNvSpPr/>
            <p:nvPr/>
          </p:nvSpPr>
          <p:spPr>
            <a:xfrm>
              <a:off x="6175635" y="274380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7" name="Freeform: Shape 26">
              <a:extLst>
                <a:ext uri="{FF2B5EF4-FFF2-40B4-BE49-F238E27FC236}">
                  <a16:creationId xmlns:a16="http://schemas.microsoft.com/office/drawing/2014/main" id="{81510310-16B8-42D3-9801-AB68145114B9}"/>
                </a:ext>
              </a:extLst>
            </p:cNvPr>
            <p:cNvSpPr/>
            <p:nvPr/>
          </p:nvSpPr>
          <p:spPr>
            <a:xfrm>
              <a:off x="7441278" y="394409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grpSp>
      <p:pic>
        <p:nvPicPr>
          <p:cNvPr id="7" name="Picture 6">
            <a:extLst>
              <a:ext uri="{FF2B5EF4-FFF2-40B4-BE49-F238E27FC236}">
                <a16:creationId xmlns:a16="http://schemas.microsoft.com/office/drawing/2014/main" id="{1E881065-4419-4E45-B160-51EE88AADDC0}"/>
              </a:ext>
            </a:extLst>
          </p:cNvPr>
          <p:cNvPicPr>
            <a:picLocks noChangeAspect="1"/>
          </p:cNvPicPr>
          <p:nvPr/>
        </p:nvPicPr>
        <p:blipFill rotWithShape="1">
          <a:blip r:embed="rId5"/>
          <a:srcRect b="6550"/>
          <a:stretch/>
        </p:blipFill>
        <p:spPr>
          <a:xfrm>
            <a:off x="4472446" y="1437014"/>
            <a:ext cx="6066046" cy="4401078"/>
          </a:xfrm>
          <a:prstGeom prst="rect">
            <a:avLst/>
          </a:prstGeom>
        </p:spPr>
      </p:pic>
      <p:sp>
        <p:nvSpPr>
          <p:cNvPr id="16" name="Arrow: Right 15">
            <a:extLst>
              <a:ext uri="{FF2B5EF4-FFF2-40B4-BE49-F238E27FC236}">
                <a16:creationId xmlns:a16="http://schemas.microsoft.com/office/drawing/2014/main" id="{D7CA1857-C10B-45F6-B6EB-55F24ECBB754}"/>
              </a:ext>
            </a:extLst>
          </p:cNvPr>
          <p:cNvSpPr/>
          <p:nvPr/>
        </p:nvSpPr>
        <p:spPr>
          <a:xfrm>
            <a:off x="8758936" y="19463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0F881B-3C01-4EFF-AD82-8623CBE691D4}"/>
              </a:ext>
            </a:extLst>
          </p:cNvPr>
          <p:cNvPicPr>
            <a:picLocks noChangeAspect="1"/>
          </p:cNvPicPr>
          <p:nvPr/>
        </p:nvPicPr>
        <p:blipFill>
          <a:blip r:embed="rId6"/>
          <a:stretch>
            <a:fillRect/>
          </a:stretch>
        </p:blipFill>
        <p:spPr>
          <a:xfrm>
            <a:off x="4868165" y="1745541"/>
            <a:ext cx="594412" cy="182896"/>
          </a:xfrm>
          <a:prstGeom prst="rect">
            <a:avLst/>
          </a:prstGeom>
        </p:spPr>
      </p:pic>
      <p:sp>
        <p:nvSpPr>
          <p:cNvPr id="15" name="Arrow: Right 14">
            <a:extLst>
              <a:ext uri="{FF2B5EF4-FFF2-40B4-BE49-F238E27FC236}">
                <a16:creationId xmlns:a16="http://schemas.microsoft.com/office/drawing/2014/main" id="{CCEF7C53-0A12-4E5C-AC32-569E6FB5F639}"/>
              </a:ext>
            </a:extLst>
          </p:cNvPr>
          <p:cNvSpPr/>
          <p:nvPr/>
        </p:nvSpPr>
        <p:spPr>
          <a:xfrm>
            <a:off x="4472446" y="149303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Audio 10">
            <a:hlinkClick r:id="" action="ppaction://media"/>
            <a:extLst>
              <a:ext uri="{FF2B5EF4-FFF2-40B4-BE49-F238E27FC236}">
                <a16:creationId xmlns:a16="http://schemas.microsoft.com/office/drawing/2014/main" id="{532C49EB-A2E2-4A6D-A5A2-A4A119E3E5C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729211892"/>
      </p:ext>
    </p:extLst>
  </p:cSld>
  <p:clrMapOvr>
    <a:masterClrMapping/>
  </p:clrMapOvr>
  <mc:AlternateContent xmlns:mc="http://schemas.openxmlformats.org/markup-compatibility/2006" xmlns:p14="http://schemas.microsoft.com/office/powerpoint/2010/main">
    <mc:Choice Requires="p14">
      <p:transition spd="slow" p14:dur="2000" advTm="8539"/>
    </mc:Choice>
    <mc:Fallback xmlns="">
      <p:transition spd="slow" advTm="85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AC5353-CCE0-43F9-BDE6-D12411C72B23}"/>
              </a:ext>
            </a:extLst>
          </p:cNvPr>
          <p:cNvSpPr/>
          <p:nvPr/>
        </p:nvSpPr>
        <p:spPr>
          <a:xfrm>
            <a:off x="1156332" y="491906"/>
            <a:ext cx="10071463" cy="696814"/>
          </a:xfrm>
          <a:prstGeom prst="rect">
            <a:avLst/>
          </a:prstGeom>
          <a:solidFill>
            <a:schemeClr val="tx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r>
              <a:rPr lang="en-US" sz="3200" b="1" dirty="0"/>
              <a:t>Assessment of Need </a:t>
            </a:r>
            <a:r>
              <a:rPr lang="en-US" sz="3200" b="1" dirty="0">
                <a:sym typeface="Wingdings" panose="05000000000000000000" pitchFamily="2" charset="2"/>
              </a:rPr>
              <a:t> Customer Detail and Comp Assess</a:t>
            </a:r>
            <a:endParaRPr lang="en-US" sz="3200" b="1" dirty="0"/>
          </a:p>
        </p:txBody>
      </p:sp>
      <p:grpSp>
        <p:nvGrpSpPr>
          <p:cNvPr id="3" name="Group 2">
            <a:extLst>
              <a:ext uri="{FF2B5EF4-FFF2-40B4-BE49-F238E27FC236}">
                <a16:creationId xmlns:a16="http://schemas.microsoft.com/office/drawing/2014/main" id="{B9E47FD5-EB6A-4896-A6F2-BE8DFFFDC579}"/>
              </a:ext>
            </a:extLst>
          </p:cNvPr>
          <p:cNvGrpSpPr/>
          <p:nvPr/>
        </p:nvGrpSpPr>
        <p:grpSpPr>
          <a:xfrm>
            <a:off x="290025" y="360841"/>
            <a:ext cx="1102611" cy="958943"/>
            <a:chOff x="290025" y="360841"/>
            <a:chExt cx="1102611" cy="958943"/>
          </a:xfrm>
        </p:grpSpPr>
        <p:sp>
          <p:nvSpPr>
            <p:cNvPr id="4" name="Oval 3">
              <a:extLst>
                <a:ext uri="{FF2B5EF4-FFF2-40B4-BE49-F238E27FC236}">
                  <a16:creationId xmlns:a16="http://schemas.microsoft.com/office/drawing/2014/main" id="{2EA98572-A6B9-4816-9E2F-5BACF31291CF}"/>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5" name="Rectangle 4">
              <a:extLst>
                <a:ext uri="{FF2B5EF4-FFF2-40B4-BE49-F238E27FC236}">
                  <a16:creationId xmlns:a16="http://schemas.microsoft.com/office/drawing/2014/main" id="{F5CD78F4-302D-48F7-A50C-6848CE70B9D2}"/>
                </a:ext>
              </a:extLst>
            </p:cNvPr>
            <p:cNvSpPr/>
            <p:nvPr/>
          </p:nvSpPr>
          <p:spPr>
            <a:xfrm>
              <a:off x="290025" y="547924"/>
              <a:ext cx="1102611" cy="584775"/>
            </a:xfrm>
            <a:prstGeom prst="rect">
              <a:avLst/>
            </a:prstGeom>
          </p:spPr>
          <p:txBody>
            <a:bodyPr wrap="square">
              <a:spAutoFit/>
            </a:bodyPr>
            <a:lstStyle/>
            <a:p>
              <a:pPr algn="ctr"/>
              <a:r>
                <a:rPr lang="en-US" sz="1600" b="1" dirty="0">
                  <a:solidFill>
                    <a:schemeClr val="tx1">
                      <a:lumMod val="65000"/>
                      <a:lumOff val="35000"/>
                    </a:schemeClr>
                  </a:solidFill>
                </a:rPr>
                <a:t>AOSOS Roadmap</a:t>
              </a:r>
            </a:p>
          </p:txBody>
        </p:sp>
      </p:grpSp>
      <p:grpSp>
        <p:nvGrpSpPr>
          <p:cNvPr id="18" name="Group 17">
            <a:extLst>
              <a:ext uri="{FF2B5EF4-FFF2-40B4-BE49-F238E27FC236}">
                <a16:creationId xmlns:a16="http://schemas.microsoft.com/office/drawing/2014/main" id="{7537194D-800F-40F0-82C2-353878BAD281}"/>
              </a:ext>
            </a:extLst>
          </p:cNvPr>
          <p:cNvGrpSpPr/>
          <p:nvPr/>
        </p:nvGrpSpPr>
        <p:grpSpPr>
          <a:xfrm>
            <a:off x="1392636" y="1646540"/>
            <a:ext cx="5110512" cy="3264197"/>
            <a:chOff x="3441007" y="1543519"/>
            <a:chExt cx="5110512" cy="3264197"/>
          </a:xfrm>
        </p:grpSpPr>
        <p:sp>
          <p:nvSpPr>
            <p:cNvPr id="21" name="Freeform: Shape 20">
              <a:extLst>
                <a:ext uri="{FF2B5EF4-FFF2-40B4-BE49-F238E27FC236}">
                  <a16:creationId xmlns:a16="http://schemas.microsoft.com/office/drawing/2014/main" id="{0FB85946-CB6F-4F4E-A239-2FE52CBD4601}"/>
                </a:ext>
              </a:extLst>
            </p:cNvPr>
            <p:cNvSpPr/>
            <p:nvPr/>
          </p:nvSpPr>
          <p:spPr>
            <a:xfrm>
              <a:off x="4909993" y="154351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4" name="Freeform: Shape 23">
              <a:extLst>
                <a:ext uri="{FF2B5EF4-FFF2-40B4-BE49-F238E27FC236}">
                  <a16:creationId xmlns:a16="http://schemas.microsoft.com/office/drawing/2014/main" id="{C36B443F-5855-4E3A-A0D4-BFCEE39B3EA6}"/>
                </a:ext>
              </a:extLst>
            </p:cNvPr>
            <p:cNvSpPr/>
            <p:nvPr/>
          </p:nvSpPr>
          <p:spPr>
            <a:xfrm>
              <a:off x="6175635" y="274380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6" name="Rectangle 25">
              <a:extLst>
                <a:ext uri="{FF2B5EF4-FFF2-40B4-BE49-F238E27FC236}">
                  <a16:creationId xmlns:a16="http://schemas.microsoft.com/office/drawing/2014/main" id="{4C23B877-E403-446B-B556-F84FC17C2AD7}"/>
                </a:ext>
              </a:extLst>
            </p:cNvPr>
            <p:cNvSpPr/>
            <p:nvPr/>
          </p:nvSpPr>
          <p:spPr>
            <a:xfrm>
              <a:off x="3441007" y="1975327"/>
              <a:ext cx="2579227" cy="2827464"/>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lvl="0" algn="ctr" defTabSz="400050">
                <a:lnSpc>
                  <a:spcPct val="90000"/>
                </a:lnSpc>
                <a:spcBef>
                  <a:spcPct val="0"/>
                </a:spcBef>
                <a:spcAft>
                  <a:spcPct val="35000"/>
                </a:spcAft>
              </a:pPr>
              <a:r>
                <a:rPr lang="en-US" b="1" kern="1200" dirty="0"/>
                <a:t>Step 3: </a:t>
              </a:r>
              <a:r>
                <a:rPr lang="en-US" dirty="0"/>
                <a:t>Occupational and service need assessment results should be captured across the </a:t>
              </a:r>
              <a:r>
                <a:rPr lang="en-US" b="1" dirty="0"/>
                <a:t>tabs in Comp Assess</a:t>
              </a:r>
              <a:endParaRPr lang="en-US" b="1" kern="1200" dirty="0"/>
            </a:p>
          </p:txBody>
        </p:sp>
        <p:sp>
          <p:nvSpPr>
            <p:cNvPr id="27" name="Freeform: Shape 26">
              <a:extLst>
                <a:ext uri="{FF2B5EF4-FFF2-40B4-BE49-F238E27FC236}">
                  <a16:creationId xmlns:a16="http://schemas.microsoft.com/office/drawing/2014/main" id="{81510310-16B8-42D3-9801-AB68145114B9}"/>
                </a:ext>
              </a:extLst>
            </p:cNvPr>
            <p:cNvSpPr/>
            <p:nvPr/>
          </p:nvSpPr>
          <p:spPr>
            <a:xfrm>
              <a:off x="7441278" y="394409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grpSp>
      <p:pic>
        <p:nvPicPr>
          <p:cNvPr id="7" name="Picture 6">
            <a:extLst>
              <a:ext uri="{FF2B5EF4-FFF2-40B4-BE49-F238E27FC236}">
                <a16:creationId xmlns:a16="http://schemas.microsoft.com/office/drawing/2014/main" id="{52B56A88-CFD2-41B0-8698-4D0C30D16449}"/>
              </a:ext>
            </a:extLst>
          </p:cNvPr>
          <p:cNvPicPr>
            <a:picLocks noChangeAspect="1"/>
          </p:cNvPicPr>
          <p:nvPr/>
        </p:nvPicPr>
        <p:blipFill rotWithShape="1">
          <a:blip r:embed="rId5"/>
          <a:srcRect b="6912"/>
          <a:stretch/>
        </p:blipFill>
        <p:spPr>
          <a:xfrm>
            <a:off x="4807955" y="1505566"/>
            <a:ext cx="6111770" cy="4391142"/>
          </a:xfrm>
          <a:prstGeom prst="rect">
            <a:avLst/>
          </a:prstGeom>
        </p:spPr>
      </p:pic>
      <p:pic>
        <p:nvPicPr>
          <p:cNvPr id="8" name="Picture 7">
            <a:extLst>
              <a:ext uri="{FF2B5EF4-FFF2-40B4-BE49-F238E27FC236}">
                <a16:creationId xmlns:a16="http://schemas.microsoft.com/office/drawing/2014/main" id="{B0F6CB0A-FD6D-40B3-B2B2-992873930954}"/>
              </a:ext>
            </a:extLst>
          </p:cNvPr>
          <p:cNvPicPr>
            <a:picLocks noChangeAspect="1"/>
          </p:cNvPicPr>
          <p:nvPr/>
        </p:nvPicPr>
        <p:blipFill>
          <a:blip r:embed="rId6"/>
          <a:stretch>
            <a:fillRect/>
          </a:stretch>
        </p:blipFill>
        <p:spPr>
          <a:xfrm>
            <a:off x="6675868" y="2102732"/>
            <a:ext cx="327688" cy="205758"/>
          </a:xfrm>
          <a:prstGeom prst="rect">
            <a:avLst/>
          </a:prstGeom>
        </p:spPr>
      </p:pic>
      <p:pic>
        <p:nvPicPr>
          <p:cNvPr id="9" name="Picture 8">
            <a:extLst>
              <a:ext uri="{FF2B5EF4-FFF2-40B4-BE49-F238E27FC236}">
                <a16:creationId xmlns:a16="http://schemas.microsoft.com/office/drawing/2014/main" id="{8EEE336D-E936-46BA-8C5E-96F6C630E3D0}"/>
              </a:ext>
            </a:extLst>
          </p:cNvPr>
          <p:cNvPicPr>
            <a:picLocks noChangeAspect="1"/>
          </p:cNvPicPr>
          <p:nvPr/>
        </p:nvPicPr>
        <p:blipFill>
          <a:blip r:embed="rId7"/>
          <a:stretch>
            <a:fillRect/>
          </a:stretch>
        </p:blipFill>
        <p:spPr>
          <a:xfrm>
            <a:off x="7025625" y="2126792"/>
            <a:ext cx="335309" cy="182896"/>
          </a:xfrm>
          <a:prstGeom prst="rect">
            <a:avLst/>
          </a:prstGeom>
        </p:spPr>
      </p:pic>
      <p:pic>
        <p:nvPicPr>
          <p:cNvPr id="10" name="Picture 9">
            <a:extLst>
              <a:ext uri="{FF2B5EF4-FFF2-40B4-BE49-F238E27FC236}">
                <a16:creationId xmlns:a16="http://schemas.microsoft.com/office/drawing/2014/main" id="{B2723B5F-7FB3-4107-B5A0-C970B10503E0}"/>
              </a:ext>
            </a:extLst>
          </p:cNvPr>
          <p:cNvPicPr>
            <a:picLocks noChangeAspect="1"/>
          </p:cNvPicPr>
          <p:nvPr/>
        </p:nvPicPr>
        <p:blipFill>
          <a:blip r:embed="rId8"/>
          <a:stretch>
            <a:fillRect/>
          </a:stretch>
        </p:blipFill>
        <p:spPr>
          <a:xfrm>
            <a:off x="7359461" y="2140835"/>
            <a:ext cx="518205" cy="167655"/>
          </a:xfrm>
          <a:prstGeom prst="rect">
            <a:avLst/>
          </a:prstGeom>
        </p:spPr>
      </p:pic>
      <p:pic>
        <p:nvPicPr>
          <p:cNvPr id="11" name="Picture 10">
            <a:extLst>
              <a:ext uri="{FF2B5EF4-FFF2-40B4-BE49-F238E27FC236}">
                <a16:creationId xmlns:a16="http://schemas.microsoft.com/office/drawing/2014/main" id="{992B5A19-A31B-41CA-B2CA-75AACBE509E6}"/>
              </a:ext>
            </a:extLst>
          </p:cNvPr>
          <p:cNvPicPr>
            <a:picLocks noChangeAspect="1"/>
          </p:cNvPicPr>
          <p:nvPr/>
        </p:nvPicPr>
        <p:blipFill>
          <a:blip r:embed="rId9"/>
          <a:stretch>
            <a:fillRect/>
          </a:stretch>
        </p:blipFill>
        <p:spPr>
          <a:xfrm>
            <a:off x="7877666" y="2126792"/>
            <a:ext cx="274344" cy="182896"/>
          </a:xfrm>
          <a:prstGeom prst="rect">
            <a:avLst/>
          </a:prstGeom>
        </p:spPr>
      </p:pic>
      <p:pic>
        <p:nvPicPr>
          <p:cNvPr id="12" name="Picture 11">
            <a:extLst>
              <a:ext uri="{FF2B5EF4-FFF2-40B4-BE49-F238E27FC236}">
                <a16:creationId xmlns:a16="http://schemas.microsoft.com/office/drawing/2014/main" id="{33B58EAA-3444-4526-A342-A641455008D3}"/>
              </a:ext>
            </a:extLst>
          </p:cNvPr>
          <p:cNvPicPr>
            <a:picLocks noChangeAspect="1"/>
          </p:cNvPicPr>
          <p:nvPr/>
        </p:nvPicPr>
        <p:blipFill>
          <a:blip r:embed="rId10"/>
          <a:stretch>
            <a:fillRect/>
          </a:stretch>
        </p:blipFill>
        <p:spPr>
          <a:xfrm>
            <a:off x="8173242" y="2140835"/>
            <a:ext cx="381033" cy="167655"/>
          </a:xfrm>
          <a:prstGeom prst="rect">
            <a:avLst/>
          </a:prstGeom>
        </p:spPr>
      </p:pic>
      <p:pic>
        <p:nvPicPr>
          <p:cNvPr id="13" name="Picture 12">
            <a:extLst>
              <a:ext uri="{FF2B5EF4-FFF2-40B4-BE49-F238E27FC236}">
                <a16:creationId xmlns:a16="http://schemas.microsoft.com/office/drawing/2014/main" id="{8E390B78-9C11-4AEF-8D36-DB7BA03F6C6D}"/>
              </a:ext>
            </a:extLst>
          </p:cNvPr>
          <p:cNvPicPr>
            <a:picLocks noChangeAspect="1"/>
          </p:cNvPicPr>
          <p:nvPr/>
        </p:nvPicPr>
        <p:blipFill>
          <a:blip r:embed="rId11"/>
          <a:stretch>
            <a:fillRect/>
          </a:stretch>
        </p:blipFill>
        <p:spPr>
          <a:xfrm>
            <a:off x="8575507" y="2126792"/>
            <a:ext cx="647756" cy="182896"/>
          </a:xfrm>
          <a:prstGeom prst="rect">
            <a:avLst/>
          </a:prstGeom>
        </p:spPr>
      </p:pic>
      <p:sp>
        <p:nvSpPr>
          <p:cNvPr id="25" name="Arrow: Right 24">
            <a:extLst>
              <a:ext uri="{FF2B5EF4-FFF2-40B4-BE49-F238E27FC236}">
                <a16:creationId xmlns:a16="http://schemas.microsoft.com/office/drawing/2014/main" id="{7D10D166-F243-4590-9874-61630447D03A}"/>
              </a:ext>
            </a:extLst>
          </p:cNvPr>
          <p:cNvSpPr/>
          <p:nvPr/>
        </p:nvSpPr>
        <p:spPr>
          <a:xfrm>
            <a:off x="4178516" y="200563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273294D4-DF1A-48C5-B78A-0F8E58932908}"/>
              </a:ext>
            </a:extLst>
          </p:cNvPr>
          <p:cNvSpPr/>
          <p:nvPr/>
        </p:nvSpPr>
        <p:spPr>
          <a:xfrm rot="10800000">
            <a:off x="7920977" y="157386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B56C037-DB0B-41F9-84F9-FB830DE173CA}"/>
              </a:ext>
            </a:extLst>
          </p:cNvPr>
          <p:cNvPicPr>
            <a:picLocks noChangeAspect="1"/>
          </p:cNvPicPr>
          <p:nvPr/>
        </p:nvPicPr>
        <p:blipFill>
          <a:blip r:embed="rId12"/>
          <a:stretch>
            <a:fillRect/>
          </a:stretch>
        </p:blipFill>
        <p:spPr>
          <a:xfrm>
            <a:off x="5214813" y="2134412"/>
            <a:ext cx="571550" cy="167655"/>
          </a:xfrm>
          <a:prstGeom prst="rect">
            <a:avLst/>
          </a:prstGeom>
        </p:spPr>
      </p:pic>
      <p:pic>
        <p:nvPicPr>
          <p:cNvPr id="15" name="Picture 14">
            <a:extLst>
              <a:ext uri="{FF2B5EF4-FFF2-40B4-BE49-F238E27FC236}">
                <a16:creationId xmlns:a16="http://schemas.microsoft.com/office/drawing/2014/main" id="{26555153-EAA2-48AD-AF17-A61492D2B216}"/>
              </a:ext>
            </a:extLst>
          </p:cNvPr>
          <p:cNvPicPr>
            <a:picLocks noChangeAspect="1"/>
          </p:cNvPicPr>
          <p:nvPr/>
        </p:nvPicPr>
        <p:blipFill>
          <a:blip r:embed="rId13"/>
          <a:stretch>
            <a:fillRect/>
          </a:stretch>
        </p:blipFill>
        <p:spPr>
          <a:xfrm>
            <a:off x="5777549" y="2102732"/>
            <a:ext cx="464860" cy="205758"/>
          </a:xfrm>
          <a:prstGeom prst="rect">
            <a:avLst/>
          </a:prstGeom>
        </p:spPr>
      </p:pic>
      <p:pic>
        <p:nvPicPr>
          <p:cNvPr id="6" name="Picture 5">
            <a:extLst>
              <a:ext uri="{FF2B5EF4-FFF2-40B4-BE49-F238E27FC236}">
                <a16:creationId xmlns:a16="http://schemas.microsoft.com/office/drawing/2014/main" id="{F85CE8AE-00E7-4358-99F2-C28224A6B725}"/>
              </a:ext>
            </a:extLst>
          </p:cNvPr>
          <p:cNvPicPr>
            <a:picLocks noChangeAspect="1"/>
          </p:cNvPicPr>
          <p:nvPr/>
        </p:nvPicPr>
        <p:blipFill>
          <a:blip r:embed="rId14"/>
          <a:stretch>
            <a:fillRect/>
          </a:stretch>
        </p:blipFill>
        <p:spPr>
          <a:xfrm>
            <a:off x="5237505" y="1919836"/>
            <a:ext cx="594412" cy="182896"/>
          </a:xfrm>
          <a:prstGeom prst="rect">
            <a:avLst/>
          </a:prstGeom>
        </p:spPr>
      </p:pic>
      <p:pic>
        <p:nvPicPr>
          <p:cNvPr id="19" name="Audio 18">
            <a:hlinkClick r:id="" action="ppaction://media"/>
            <a:extLst>
              <a:ext uri="{FF2B5EF4-FFF2-40B4-BE49-F238E27FC236}">
                <a16:creationId xmlns:a16="http://schemas.microsoft.com/office/drawing/2014/main" id="{B6FA2524-080A-44DF-B5B7-0DA253EFB354}"/>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977637394"/>
      </p:ext>
    </p:extLst>
  </p:cSld>
  <p:clrMapOvr>
    <a:masterClrMapping/>
  </p:clrMapOvr>
  <mc:AlternateContent xmlns:mc="http://schemas.openxmlformats.org/markup-compatibility/2006" xmlns:p14="http://schemas.microsoft.com/office/powerpoint/2010/main">
    <mc:Choice Requires="p14">
      <p:transition spd="slow" p14:dur="2000" advTm="7032"/>
    </mc:Choice>
    <mc:Fallback xmlns="">
      <p:transition spd="slow" advTm="70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AC5353-CCE0-43F9-BDE6-D12411C72B23}"/>
              </a:ext>
            </a:extLst>
          </p:cNvPr>
          <p:cNvSpPr/>
          <p:nvPr/>
        </p:nvSpPr>
        <p:spPr>
          <a:xfrm>
            <a:off x="1156332" y="491906"/>
            <a:ext cx="10071463" cy="696814"/>
          </a:xfrm>
          <a:prstGeom prst="rect">
            <a:avLst/>
          </a:prstGeom>
          <a:solidFill>
            <a:schemeClr val="tx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r>
              <a:rPr lang="en-US" sz="3200" b="1" dirty="0"/>
              <a:t>Assessment of Need </a:t>
            </a:r>
            <a:r>
              <a:rPr lang="en-US" sz="3200" b="1" dirty="0">
                <a:sym typeface="Wingdings" panose="05000000000000000000" pitchFamily="2" charset="2"/>
              </a:rPr>
              <a:t> Customer Detail and Comp Assess</a:t>
            </a:r>
            <a:endParaRPr lang="en-US" sz="3200" b="1" dirty="0"/>
          </a:p>
        </p:txBody>
      </p:sp>
      <p:grpSp>
        <p:nvGrpSpPr>
          <p:cNvPr id="3" name="Group 2">
            <a:extLst>
              <a:ext uri="{FF2B5EF4-FFF2-40B4-BE49-F238E27FC236}">
                <a16:creationId xmlns:a16="http://schemas.microsoft.com/office/drawing/2014/main" id="{B9E47FD5-EB6A-4896-A6F2-BE8DFFFDC579}"/>
              </a:ext>
            </a:extLst>
          </p:cNvPr>
          <p:cNvGrpSpPr/>
          <p:nvPr/>
        </p:nvGrpSpPr>
        <p:grpSpPr>
          <a:xfrm>
            <a:off x="290025" y="360841"/>
            <a:ext cx="1102611" cy="958943"/>
            <a:chOff x="290025" y="360841"/>
            <a:chExt cx="1102611" cy="958943"/>
          </a:xfrm>
        </p:grpSpPr>
        <p:sp>
          <p:nvSpPr>
            <p:cNvPr id="4" name="Oval 3">
              <a:extLst>
                <a:ext uri="{FF2B5EF4-FFF2-40B4-BE49-F238E27FC236}">
                  <a16:creationId xmlns:a16="http://schemas.microsoft.com/office/drawing/2014/main" id="{2EA98572-A6B9-4816-9E2F-5BACF31291CF}"/>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5" name="Rectangle 4">
              <a:extLst>
                <a:ext uri="{FF2B5EF4-FFF2-40B4-BE49-F238E27FC236}">
                  <a16:creationId xmlns:a16="http://schemas.microsoft.com/office/drawing/2014/main" id="{F5CD78F4-302D-48F7-A50C-6848CE70B9D2}"/>
                </a:ext>
              </a:extLst>
            </p:cNvPr>
            <p:cNvSpPr/>
            <p:nvPr/>
          </p:nvSpPr>
          <p:spPr>
            <a:xfrm>
              <a:off x="290025" y="547924"/>
              <a:ext cx="1102611" cy="584775"/>
            </a:xfrm>
            <a:prstGeom prst="rect">
              <a:avLst/>
            </a:prstGeom>
          </p:spPr>
          <p:txBody>
            <a:bodyPr wrap="square">
              <a:spAutoFit/>
            </a:bodyPr>
            <a:lstStyle/>
            <a:p>
              <a:pPr algn="ctr"/>
              <a:r>
                <a:rPr lang="en-US" sz="1600" b="1" dirty="0">
                  <a:solidFill>
                    <a:schemeClr val="tx1">
                      <a:lumMod val="65000"/>
                      <a:lumOff val="35000"/>
                    </a:schemeClr>
                  </a:solidFill>
                </a:rPr>
                <a:t>AOSOS Roadmap</a:t>
              </a:r>
            </a:p>
          </p:txBody>
        </p:sp>
      </p:grpSp>
      <p:grpSp>
        <p:nvGrpSpPr>
          <p:cNvPr id="18" name="Group 17">
            <a:extLst>
              <a:ext uri="{FF2B5EF4-FFF2-40B4-BE49-F238E27FC236}">
                <a16:creationId xmlns:a16="http://schemas.microsoft.com/office/drawing/2014/main" id="{7537194D-800F-40F0-82C2-353878BAD281}"/>
              </a:ext>
            </a:extLst>
          </p:cNvPr>
          <p:cNvGrpSpPr/>
          <p:nvPr/>
        </p:nvGrpSpPr>
        <p:grpSpPr>
          <a:xfrm>
            <a:off x="-1186122" y="-1300172"/>
            <a:ext cx="5139875" cy="6298891"/>
            <a:chOff x="4909993" y="1543519"/>
            <a:chExt cx="5139875" cy="6298891"/>
          </a:xfrm>
        </p:grpSpPr>
        <p:sp>
          <p:nvSpPr>
            <p:cNvPr id="21" name="Freeform: Shape 20">
              <a:extLst>
                <a:ext uri="{FF2B5EF4-FFF2-40B4-BE49-F238E27FC236}">
                  <a16:creationId xmlns:a16="http://schemas.microsoft.com/office/drawing/2014/main" id="{0FB85946-CB6F-4F4E-A239-2FE52CBD4601}"/>
                </a:ext>
              </a:extLst>
            </p:cNvPr>
            <p:cNvSpPr/>
            <p:nvPr/>
          </p:nvSpPr>
          <p:spPr>
            <a:xfrm>
              <a:off x="4909993" y="154351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4" name="Freeform: Shape 23">
              <a:extLst>
                <a:ext uri="{FF2B5EF4-FFF2-40B4-BE49-F238E27FC236}">
                  <a16:creationId xmlns:a16="http://schemas.microsoft.com/office/drawing/2014/main" id="{C36B443F-5855-4E3A-A0D4-BFCEE39B3EA6}"/>
                </a:ext>
              </a:extLst>
            </p:cNvPr>
            <p:cNvSpPr/>
            <p:nvPr/>
          </p:nvSpPr>
          <p:spPr>
            <a:xfrm>
              <a:off x="6175635" y="274380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7" name="Freeform: Shape 26">
              <a:extLst>
                <a:ext uri="{FF2B5EF4-FFF2-40B4-BE49-F238E27FC236}">
                  <a16:creationId xmlns:a16="http://schemas.microsoft.com/office/drawing/2014/main" id="{81510310-16B8-42D3-9801-AB68145114B9}"/>
                </a:ext>
              </a:extLst>
            </p:cNvPr>
            <p:cNvSpPr/>
            <p:nvPr/>
          </p:nvSpPr>
          <p:spPr>
            <a:xfrm>
              <a:off x="7441278" y="394409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8" name="Rectangle 27">
              <a:extLst>
                <a:ext uri="{FF2B5EF4-FFF2-40B4-BE49-F238E27FC236}">
                  <a16:creationId xmlns:a16="http://schemas.microsoft.com/office/drawing/2014/main" id="{2453B07B-AB5C-48CD-9307-B9AEFF449DDE}"/>
                </a:ext>
              </a:extLst>
            </p:cNvPr>
            <p:cNvSpPr/>
            <p:nvPr/>
          </p:nvSpPr>
          <p:spPr>
            <a:xfrm>
              <a:off x="7488751" y="5030289"/>
              <a:ext cx="2561117" cy="281212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lvl="0" algn="ctr" defTabSz="400050">
                <a:lnSpc>
                  <a:spcPct val="90000"/>
                </a:lnSpc>
                <a:spcBef>
                  <a:spcPct val="0"/>
                </a:spcBef>
                <a:spcAft>
                  <a:spcPct val="35000"/>
                </a:spcAft>
              </a:pPr>
              <a:r>
                <a:rPr lang="en-US" b="1" kern="1200" dirty="0"/>
                <a:t>Step </a:t>
              </a:r>
              <a:r>
                <a:rPr lang="en-US" b="1" dirty="0"/>
                <a:t>4:  </a:t>
              </a:r>
              <a:r>
                <a:rPr lang="en-US" dirty="0"/>
                <a:t>Additional documentation of these assessments and their results should be captured in the </a:t>
              </a:r>
              <a:r>
                <a:rPr lang="en-US" b="1" dirty="0"/>
                <a:t>Comments tab in Comp Assess</a:t>
              </a:r>
              <a:endParaRPr lang="en-US" b="1" kern="1200" dirty="0"/>
            </a:p>
          </p:txBody>
        </p:sp>
      </p:grpSp>
      <p:pic>
        <p:nvPicPr>
          <p:cNvPr id="7" name="Picture 6">
            <a:extLst>
              <a:ext uri="{FF2B5EF4-FFF2-40B4-BE49-F238E27FC236}">
                <a16:creationId xmlns:a16="http://schemas.microsoft.com/office/drawing/2014/main" id="{13E7F6F5-CDF8-44A7-B74D-BF2951A4B237}"/>
              </a:ext>
            </a:extLst>
          </p:cNvPr>
          <p:cNvPicPr>
            <a:picLocks noChangeAspect="1"/>
          </p:cNvPicPr>
          <p:nvPr/>
        </p:nvPicPr>
        <p:blipFill rotWithShape="1">
          <a:blip r:embed="rId5"/>
          <a:srcRect b="8420"/>
          <a:stretch/>
        </p:blipFill>
        <p:spPr>
          <a:xfrm>
            <a:off x="4679974" y="1424843"/>
            <a:ext cx="6119390" cy="4389803"/>
          </a:xfrm>
          <a:prstGeom prst="rect">
            <a:avLst/>
          </a:prstGeom>
        </p:spPr>
      </p:pic>
      <p:sp>
        <p:nvSpPr>
          <p:cNvPr id="29" name="Arrow: Right 28">
            <a:extLst>
              <a:ext uri="{FF2B5EF4-FFF2-40B4-BE49-F238E27FC236}">
                <a16:creationId xmlns:a16="http://schemas.microsoft.com/office/drawing/2014/main" id="{4377BA0C-5C3C-41E3-839F-F7A7269CFB8A}"/>
              </a:ext>
            </a:extLst>
          </p:cNvPr>
          <p:cNvSpPr/>
          <p:nvPr/>
        </p:nvSpPr>
        <p:spPr>
          <a:xfrm>
            <a:off x="5726470" y="14793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6A7E3005-3456-4F4E-9235-6D0D82058737}"/>
              </a:ext>
            </a:extLst>
          </p:cNvPr>
          <p:cNvSpPr/>
          <p:nvPr/>
        </p:nvSpPr>
        <p:spPr>
          <a:xfrm rot="10800000">
            <a:off x="9708189" y="196402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55D3DF8-C761-47F6-9ADC-0C92051FDF02}"/>
              </a:ext>
            </a:extLst>
          </p:cNvPr>
          <p:cNvPicPr>
            <a:picLocks noChangeAspect="1"/>
          </p:cNvPicPr>
          <p:nvPr/>
        </p:nvPicPr>
        <p:blipFill>
          <a:blip r:embed="rId6"/>
          <a:stretch>
            <a:fillRect/>
          </a:stretch>
        </p:blipFill>
        <p:spPr>
          <a:xfrm>
            <a:off x="5132058" y="1869460"/>
            <a:ext cx="594412" cy="182896"/>
          </a:xfrm>
          <a:prstGeom prst="rect">
            <a:avLst/>
          </a:prstGeom>
        </p:spPr>
      </p:pic>
      <p:pic>
        <p:nvPicPr>
          <p:cNvPr id="10" name="Audio 9">
            <a:hlinkClick r:id="" action="ppaction://media"/>
            <a:extLst>
              <a:ext uri="{FF2B5EF4-FFF2-40B4-BE49-F238E27FC236}">
                <a16:creationId xmlns:a16="http://schemas.microsoft.com/office/drawing/2014/main" id="{10302437-43C1-4A4C-934E-0D74569E256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435553637"/>
      </p:ext>
    </p:extLst>
  </p:cSld>
  <p:clrMapOvr>
    <a:masterClrMapping/>
  </p:clrMapOvr>
  <mc:AlternateContent xmlns:mc="http://schemas.openxmlformats.org/markup-compatibility/2006" xmlns:p14="http://schemas.microsoft.com/office/powerpoint/2010/main">
    <mc:Choice Requires="p14">
      <p:transition spd="slow" p14:dur="2000" advTm="10450"/>
    </mc:Choice>
    <mc:Fallback xmlns="">
      <p:transition spd="slow" advTm="104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411444-BB1A-4528-9971-980F496B770D}"/>
              </a:ext>
            </a:extLst>
          </p:cNvPr>
          <p:cNvPicPr>
            <a:picLocks noChangeAspect="1"/>
          </p:cNvPicPr>
          <p:nvPr/>
        </p:nvPicPr>
        <p:blipFill>
          <a:blip r:embed="rId5"/>
          <a:stretch>
            <a:fillRect/>
          </a:stretch>
        </p:blipFill>
        <p:spPr>
          <a:xfrm>
            <a:off x="4454983" y="1207704"/>
            <a:ext cx="6798668" cy="5158390"/>
          </a:xfrm>
          <a:prstGeom prst="rect">
            <a:avLst/>
          </a:prstGeom>
        </p:spPr>
      </p:pic>
      <p:sp>
        <p:nvSpPr>
          <p:cNvPr id="2" name="Rectangle 1">
            <a:extLst>
              <a:ext uri="{FF2B5EF4-FFF2-40B4-BE49-F238E27FC236}">
                <a16:creationId xmlns:a16="http://schemas.microsoft.com/office/drawing/2014/main" id="{57AC5353-CCE0-43F9-BDE6-D12411C72B23}"/>
              </a:ext>
            </a:extLst>
          </p:cNvPr>
          <p:cNvSpPr/>
          <p:nvPr/>
        </p:nvSpPr>
        <p:spPr>
          <a:xfrm>
            <a:off x="1156332" y="491906"/>
            <a:ext cx="10071463" cy="696814"/>
          </a:xfrm>
          <a:prstGeom prst="rect">
            <a:avLst/>
          </a:prstGeom>
          <a:solidFill>
            <a:schemeClr val="tx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r>
              <a:rPr lang="en-US" sz="3200" b="1" dirty="0"/>
              <a:t>Assessment of Need </a:t>
            </a:r>
            <a:r>
              <a:rPr lang="en-US" sz="3200" b="1" dirty="0">
                <a:sym typeface="Wingdings" panose="05000000000000000000" pitchFamily="2" charset="2"/>
              </a:rPr>
              <a:t> Customer Detail and Comp Assess</a:t>
            </a:r>
            <a:endParaRPr lang="en-US" sz="3200" b="1" dirty="0"/>
          </a:p>
        </p:txBody>
      </p:sp>
      <p:grpSp>
        <p:nvGrpSpPr>
          <p:cNvPr id="3" name="Group 2">
            <a:extLst>
              <a:ext uri="{FF2B5EF4-FFF2-40B4-BE49-F238E27FC236}">
                <a16:creationId xmlns:a16="http://schemas.microsoft.com/office/drawing/2014/main" id="{B9E47FD5-EB6A-4896-A6F2-BE8DFFFDC579}"/>
              </a:ext>
            </a:extLst>
          </p:cNvPr>
          <p:cNvGrpSpPr/>
          <p:nvPr/>
        </p:nvGrpSpPr>
        <p:grpSpPr>
          <a:xfrm>
            <a:off x="290025" y="360841"/>
            <a:ext cx="1102611" cy="958943"/>
            <a:chOff x="290025" y="360841"/>
            <a:chExt cx="1102611" cy="958943"/>
          </a:xfrm>
        </p:grpSpPr>
        <p:sp>
          <p:nvSpPr>
            <p:cNvPr id="4" name="Oval 3">
              <a:extLst>
                <a:ext uri="{FF2B5EF4-FFF2-40B4-BE49-F238E27FC236}">
                  <a16:creationId xmlns:a16="http://schemas.microsoft.com/office/drawing/2014/main" id="{2EA98572-A6B9-4816-9E2F-5BACF31291CF}"/>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5" name="Rectangle 4">
              <a:extLst>
                <a:ext uri="{FF2B5EF4-FFF2-40B4-BE49-F238E27FC236}">
                  <a16:creationId xmlns:a16="http://schemas.microsoft.com/office/drawing/2014/main" id="{F5CD78F4-302D-48F7-A50C-6848CE70B9D2}"/>
                </a:ext>
              </a:extLst>
            </p:cNvPr>
            <p:cNvSpPr/>
            <p:nvPr/>
          </p:nvSpPr>
          <p:spPr>
            <a:xfrm>
              <a:off x="290025" y="547924"/>
              <a:ext cx="1102611" cy="584775"/>
            </a:xfrm>
            <a:prstGeom prst="rect">
              <a:avLst/>
            </a:prstGeom>
          </p:spPr>
          <p:txBody>
            <a:bodyPr wrap="square">
              <a:spAutoFit/>
            </a:bodyPr>
            <a:lstStyle/>
            <a:p>
              <a:pPr algn="ctr"/>
              <a:r>
                <a:rPr lang="en-US" sz="1600" b="1" dirty="0">
                  <a:solidFill>
                    <a:schemeClr val="tx1">
                      <a:lumMod val="65000"/>
                      <a:lumOff val="35000"/>
                    </a:schemeClr>
                  </a:solidFill>
                </a:rPr>
                <a:t>AOSOS Roadmap</a:t>
              </a:r>
            </a:p>
          </p:txBody>
        </p:sp>
      </p:grpSp>
      <p:grpSp>
        <p:nvGrpSpPr>
          <p:cNvPr id="18" name="Group 17">
            <a:extLst>
              <a:ext uri="{FF2B5EF4-FFF2-40B4-BE49-F238E27FC236}">
                <a16:creationId xmlns:a16="http://schemas.microsoft.com/office/drawing/2014/main" id="{7537194D-800F-40F0-82C2-353878BAD281}"/>
              </a:ext>
            </a:extLst>
          </p:cNvPr>
          <p:cNvGrpSpPr/>
          <p:nvPr/>
        </p:nvGrpSpPr>
        <p:grpSpPr>
          <a:xfrm>
            <a:off x="-1186122" y="-1300172"/>
            <a:ext cx="5139875" cy="6298891"/>
            <a:chOff x="4909993" y="1543519"/>
            <a:chExt cx="5139875" cy="6298891"/>
          </a:xfrm>
        </p:grpSpPr>
        <p:sp>
          <p:nvSpPr>
            <p:cNvPr id="21" name="Freeform: Shape 20">
              <a:extLst>
                <a:ext uri="{FF2B5EF4-FFF2-40B4-BE49-F238E27FC236}">
                  <a16:creationId xmlns:a16="http://schemas.microsoft.com/office/drawing/2014/main" id="{0FB85946-CB6F-4F4E-A239-2FE52CBD4601}"/>
                </a:ext>
              </a:extLst>
            </p:cNvPr>
            <p:cNvSpPr/>
            <p:nvPr/>
          </p:nvSpPr>
          <p:spPr>
            <a:xfrm>
              <a:off x="4909993" y="154351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4" name="Freeform: Shape 23">
              <a:extLst>
                <a:ext uri="{FF2B5EF4-FFF2-40B4-BE49-F238E27FC236}">
                  <a16:creationId xmlns:a16="http://schemas.microsoft.com/office/drawing/2014/main" id="{C36B443F-5855-4E3A-A0D4-BFCEE39B3EA6}"/>
                </a:ext>
              </a:extLst>
            </p:cNvPr>
            <p:cNvSpPr/>
            <p:nvPr/>
          </p:nvSpPr>
          <p:spPr>
            <a:xfrm>
              <a:off x="6175635" y="274380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7" name="Freeform: Shape 26">
              <a:extLst>
                <a:ext uri="{FF2B5EF4-FFF2-40B4-BE49-F238E27FC236}">
                  <a16:creationId xmlns:a16="http://schemas.microsoft.com/office/drawing/2014/main" id="{81510310-16B8-42D3-9801-AB68145114B9}"/>
                </a:ext>
              </a:extLst>
            </p:cNvPr>
            <p:cNvSpPr/>
            <p:nvPr/>
          </p:nvSpPr>
          <p:spPr>
            <a:xfrm>
              <a:off x="7441278" y="394409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8" name="Rectangle 27">
              <a:extLst>
                <a:ext uri="{FF2B5EF4-FFF2-40B4-BE49-F238E27FC236}">
                  <a16:creationId xmlns:a16="http://schemas.microsoft.com/office/drawing/2014/main" id="{2453B07B-AB5C-48CD-9307-B9AEFF449DDE}"/>
                </a:ext>
              </a:extLst>
            </p:cNvPr>
            <p:cNvSpPr/>
            <p:nvPr/>
          </p:nvSpPr>
          <p:spPr>
            <a:xfrm>
              <a:off x="7488751" y="5030289"/>
              <a:ext cx="2561117" cy="281212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lvl="0" algn="ctr" defTabSz="400050">
                <a:lnSpc>
                  <a:spcPct val="90000"/>
                </a:lnSpc>
                <a:spcBef>
                  <a:spcPct val="0"/>
                </a:spcBef>
                <a:spcAft>
                  <a:spcPct val="35000"/>
                </a:spcAft>
              </a:pPr>
              <a:r>
                <a:rPr lang="en-US" b="1" kern="1200" dirty="0"/>
                <a:t>Step </a:t>
              </a:r>
              <a:r>
                <a:rPr lang="en-US" b="1" dirty="0"/>
                <a:t>4:  </a:t>
              </a:r>
              <a:r>
                <a:rPr lang="en-US" dirty="0"/>
                <a:t>Additional documentation of these assessments and their results should be captured in the </a:t>
              </a:r>
              <a:r>
                <a:rPr lang="en-US" b="1" dirty="0"/>
                <a:t>Comments tab in Comp Assess</a:t>
              </a:r>
              <a:endParaRPr lang="en-US" b="1" kern="1200" dirty="0"/>
            </a:p>
          </p:txBody>
        </p:sp>
      </p:grpSp>
      <p:sp>
        <p:nvSpPr>
          <p:cNvPr id="29" name="Arrow: Right 28">
            <a:extLst>
              <a:ext uri="{FF2B5EF4-FFF2-40B4-BE49-F238E27FC236}">
                <a16:creationId xmlns:a16="http://schemas.microsoft.com/office/drawing/2014/main" id="{4377BA0C-5C3C-41E3-839F-F7A7269CFB8A}"/>
              </a:ext>
            </a:extLst>
          </p:cNvPr>
          <p:cNvSpPr/>
          <p:nvPr/>
        </p:nvSpPr>
        <p:spPr>
          <a:xfrm>
            <a:off x="5863191" y="133405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6A7E3005-3456-4F4E-9235-6D0D82058737}"/>
              </a:ext>
            </a:extLst>
          </p:cNvPr>
          <p:cNvSpPr/>
          <p:nvPr/>
        </p:nvSpPr>
        <p:spPr>
          <a:xfrm rot="10800000">
            <a:off x="10817511" y="18186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5FD4D7-DA16-42C0-B9DC-A7FFBAA787FA}"/>
              </a:ext>
            </a:extLst>
          </p:cNvPr>
          <p:cNvSpPr/>
          <p:nvPr/>
        </p:nvSpPr>
        <p:spPr>
          <a:xfrm>
            <a:off x="1392636" y="5122985"/>
            <a:ext cx="2561117" cy="1095253"/>
          </a:xfrm>
          <a:prstGeom prst="rect">
            <a:avLst/>
          </a:prstGeom>
          <a:noFill/>
          <a:ln w="38100">
            <a:solidFill>
              <a:srgbClr val="C00000"/>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lvl="0" algn="ctr" defTabSz="400050">
              <a:lnSpc>
                <a:spcPct val="90000"/>
              </a:lnSpc>
              <a:spcBef>
                <a:spcPct val="0"/>
              </a:spcBef>
              <a:spcAft>
                <a:spcPct val="35000"/>
              </a:spcAft>
            </a:pPr>
            <a:r>
              <a:rPr lang="en-US" b="1" kern="1200" dirty="0">
                <a:solidFill>
                  <a:schemeClr val="tx1"/>
                </a:solidFill>
              </a:rPr>
              <a:t>Note: </a:t>
            </a:r>
            <a:r>
              <a:rPr lang="en-US" kern="1200" dirty="0">
                <a:solidFill>
                  <a:schemeClr val="tx1"/>
                </a:solidFill>
              </a:rPr>
              <a:t>Confidential information should be captured in Counseling Statements.  </a:t>
            </a:r>
          </a:p>
        </p:txBody>
      </p:sp>
      <p:pic>
        <p:nvPicPr>
          <p:cNvPr id="12" name="Picture 11">
            <a:extLst>
              <a:ext uri="{FF2B5EF4-FFF2-40B4-BE49-F238E27FC236}">
                <a16:creationId xmlns:a16="http://schemas.microsoft.com/office/drawing/2014/main" id="{EB5095B4-CC66-48C0-A781-0E3D12AB706C}"/>
              </a:ext>
            </a:extLst>
          </p:cNvPr>
          <p:cNvPicPr>
            <a:picLocks noChangeAspect="1"/>
          </p:cNvPicPr>
          <p:nvPr/>
        </p:nvPicPr>
        <p:blipFill>
          <a:blip r:embed="rId6"/>
          <a:stretch>
            <a:fillRect/>
          </a:stretch>
        </p:blipFill>
        <p:spPr>
          <a:xfrm>
            <a:off x="4578032" y="1727876"/>
            <a:ext cx="1185557" cy="205069"/>
          </a:xfrm>
          <a:prstGeom prst="rect">
            <a:avLst/>
          </a:prstGeom>
        </p:spPr>
      </p:pic>
      <p:pic>
        <p:nvPicPr>
          <p:cNvPr id="15" name="Audio 14">
            <a:hlinkClick r:id="" action="ppaction://media"/>
            <a:extLst>
              <a:ext uri="{FF2B5EF4-FFF2-40B4-BE49-F238E27FC236}">
                <a16:creationId xmlns:a16="http://schemas.microsoft.com/office/drawing/2014/main" id="{B41ECFED-35A4-4EBF-96A8-73D86332B63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889035815"/>
      </p:ext>
    </p:extLst>
  </p:cSld>
  <p:clrMapOvr>
    <a:masterClrMapping/>
  </p:clrMapOvr>
  <mc:AlternateContent xmlns:mc="http://schemas.openxmlformats.org/markup-compatibility/2006" xmlns:p14="http://schemas.microsoft.com/office/powerpoint/2010/main">
    <mc:Choice Requires="p14">
      <p:transition spd="slow" p14:dur="2000" advTm="18995"/>
    </mc:Choice>
    <mc:Fallback xmlns="">
      <p:transition spd="slow" advTm="189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45369A-4B20-419C-A2FD-544F16ADE0F9}"/>
              </a:ext>
            </a:extLst>
          </p:cNvPr>
          <p:cNvSpPr/>
          <p:nvPr/>
        </p:nvSpPr>
        <p:spPr>
          <a:xfrm>
            <a:off x="1139784" y="618244"/>
            <a:ext cx="11011988" cy="56215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8B5185-3425-4ADB-A691-5B851A057B5B}"/>
              </a:ext>
            </a:extLst>
          </p:cNvPr>
          <p:cNvSpPr/>
          <p:nvPr/>
        </p:nvSpPr>
        <p:spPr>
          <a:xfrm>
            <a:off x="1119756" y="491906"/>
            <a:ext cx="10071463" cy="69681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Short- and Long-Term Goals</a:t>
            </a:r>
          </a:p>
        </p:txBody>
      </p:sp>
      <p:grpSp>
        <p:nvGrpSpPr>
          <p:cNvPr id="15" name="Group 14">
            <a:extLst>
              <a:ext uri="{FF2B5EF4-FFF2-40B4-BE49-F238E27FC236}">
                <a16:creationId xmlns:a16="http://schemas.microsoft.com/office/drawing/2014/main" id="{C21B5F47-A0E5-4371-B419-6E29B6135C70}"/>
              </a:ext>
            </a:extLst>
          </p:cNvPr>
          <p:cNvGrpSpPr/>
          <p:nvPr/>
        </p:nvGrpSpPr>
        <p:grpSpPr>
          <a:xfrm>
            <a:off x="8132364" y="1746737"/>
            <a:ext cx="3200400" cy="4114800"/>
            <a:chOff x="8182708" y="1746737"/>
            <a:chExt cx="2681940" cy="4032740"/>
          </a:xfrm>
        </p:grpSpPr>
        <p:sp>
          <p:nvSpPr>
            <p:cNvPr id="3" name="Rectangle 2">
              <a:extLst>
                <a:ext uri="{FF2B5EF4-FFF2-40B4-BE49-F238E27FC236}">
                  <a16:creationId xmlns:a16="http://schemas.microsoft.com/office/drawing/2014/main" id="{DEA34539-F714-4BC6-B75F-F0D6DA116F1F}"/>
                </a:ext>
              </a:extLst>
            </p:cNvPr>
            <p:cNvSpPr/>
            <p:nvPr/>
          </p:nvSpPr>
          <p:spPr>
            <a:xfrm>
              <a:off x="8182708" y="1746737"/>
              <a:ext cx="2681940" cy="4032740"/>
            </a:xfrm>
            <a:prstGeom prst="rect">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a:p>
              <a:pPr algn="ctr"/>
              <a:endParaRPr lang="en-US" b="1" dirty="0">
                <a:solidFill>
                  <a:schemeClr val="tx1"/>
                </a:solidFill>
              </a:endParaRPr>
            </a:p>
            <a:p>
              <a:pPr algn="ctr"/>
              <a:endParaRPr lang="en-US" sz="1000" b="1" dirty="0">
                <a:solidFill>
                  <a:schemeClr val="tx1"/>
                </a:solidFill>
              </a:endParaRPr>
            </a:p>
            <a:p>
              <a:pPr algn="ctr"/>
              <a:r>
                <a:rPr lang="en-US" b="1" dirty="0">
                  <a:solidFill>
                    <a:schemeClr val="tx1"/>
                  </a:solidFill>
                </a:rPr>
                <a:t>Long-Term Goal</a:t>
              </a:r>
            </a:p>
            <a:p>
              <a:pPr algn="ctr"/>
              <a:endParaRPr lang="en-US" b="1" dirty="0">
                <a:solidFill>
                  <a:schemeClr val="tx1"/>
                </a:solidFill>
              </a:endParaRPr>
            </a:p>
            <a:p>
              <a:pPr algn="ctr"/>
              <a:r>
                <a:rPr lang="en-US" b="1" dirty="0">
                  <a:solidFill>
                    <a:schemeClr val="tx1"/>
                  </a:solidFill>
                </a:rPr>
                <a:t>What is the long-term career goal that the participant hopes to achieve?</a:t>
              </a:r>
            </a:p>
            <a:p>
              <a:pPr algn="ctr"/>
              <a:endParaRPr lang="en-US" b="1" dirty="0">
                <a:solidFill>
                  <a:schemeClr val="tx1"/>
                </a:solidFill>
              </a:endParaRPr>
            </a:p>
            <a:p>
              <a:pPr algn="ctr"/>
              <a:r>
                <a:rPr lang="en-US" sz="1400" dirty="0">
                  <a:solidFill>
                    <a:schemeClr val="tx1"/>
                  </a:solidFill>
                </a:rPr>
                <a:t>(Note: This goal will take time and planning to achieve)</a:t>
              </a:r>
            </a:p>
          </p:txBody>
        </p:sp>
        <p:pic>
          <p:nvPicPr>
            <p:cNvPr id="7" name="Graphic 6" descr="Clock">
              <a:extLst>
                <a:ext uri="{FF2B5EF4-FFF2-40B4-BE49-F238E27FC236}">
                  <a16:creationId xmlns:a16="http://schemas.microsoft.com/office/drawing/2014/main" id="{FC1C7B61-247F-45EF-9BD9-58A436DAA7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16299" y="1994909"/>
              <a:ext cx="814758" cy="814758"/>
            </a:xfrm>
            <a:prstGeom prst="rect">
              <a:avLst/>
            </a:prstGeom>
          </p:spPr>
        </p:pic>
      </p:grpSp>
      <p:grpSp>
        <p:nvGrpSpPr>
          <p:cNvPr id="14" name="Group 13">
            <a:extLst>
              <a:ext uri="{FF2B5EF4-FFF2-40B4-BE49-F238E27FC236}">
                <a16:creationId xmlns:a16="http://schemas.microsoft.com/office/drawing/2014/main" id="{9766B185-6099-4EAE-9C3E-DCB3D78D13D1}"/>
              </a:ext>
            </a:extLst>
          </p:cNvPr>
          <p:cNvGrpSpPr/>
          <p:nvPr/>
        </p:nvGrpSpPr>
        <p:grpSpPr>
          <a:xfrm>
            <a:off x="4602112" y="1746737"/>
            <a:ext cx="3200400" cy="4114800"/>
            <a:chOff x="5228493" y="1757747"/>
            <a:chExt cx="2681940" cy="4032740"/>
          </a:xfrm>
        </p:grpSpPr>
        <p:sp>
          <p:nvSpPr>
            <p:cNvPr id="11" name="Rectangle 10">
              <a:extLst>
                <a:ext uri="{FF2B5EF4-FFF2-40B4-BE49-F238E27FC236}">
                  <a16:creationId xmlns:a16="http://schemas.microsoft.com/office/drawing/2014/main" id="{0FFF768E-EA30-485D-B8D3-A88A53E75FE8}"/>
                </a:ext>
              </a:extLst>
            </p:cNvPr>
            <p:cNvSpPr/>
            <p:nvPr/>
          </p:nvSpPr>
          <p:spPr>
            <a:xfrm>
              <a:off x="5228493" y="1757747"/>
              <a:ext cx="2681940" cy="4032740"/>
            </a:xfrm>
            <a:prstGeom prst="rect">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a:p>
              <a:pPr algn="ctr"/>
              <a:endParaRPr lang="en-US" b="1" dirty="0">
                <a:solidFill>
                  <a:schemeClr val="tx1"/>
                </a:solidFill>
              </a:endParaRPr>
            </a:p>
            <a:p>
              <a:pPr algn="ctr"/>
              <a:endParaRPr lang="en-US" sz="1000" b="1" dirty="0">
                <a:solidFill>
                  <a:schemeClr val="tx1"/>
                </a:solidFill>
              </a:endParaRPr>
            </a:p>
            <a:p>
              <a:pPr algn="ctr"/>
              <a:r>
                <a:rPr lang="en-US" b="1" dirty="0">
                  <a:solidFill>
                    <a:schemeClr val="tx1"/>
                  </a:solidFill>
                </a:rPr>
                <a:t>Short-Term Goal</a:t>
              </a:r>
            </a:p>
            <a:p>
              <a:pPr algn="ctr"/>
              <a:endParaRPr lang="en-US" b="1" dirty="0">
                <a:solidFill>
                  <a:schemeClr val="tx1"/>
                </a:solidFill>
              </a:endParaRPr>
            </a:p>
            <a:p>
              <a:pPr algn="ctr"/>
              <a:r>
                <a:rPr lang="en-US" b="1" dirty="0">
                  <a:solidFill>
                    <a:schemeClr val="tx1"/>
                  </a:solidFill>
                </a:rPr>
                <a:t>What are short-term goals that the participant hopes to achieve in the near term?</a:t>
              </a:r>
            </a:p>
            <a:p>
              <a:pPr algn="ctr"/>
              <a:endParaRPr lang="en-US" b="1" dirty="0">
                <a:solidFill>
                  <a:schemeClr val="tx1"/>
                </a:solidFill>
              </a:endParaRPr>
            </a:p>
            <a:p>
              <a:pPr algn="ctr"/>
              <a:r>
                <a:rPr lang="en-US" sz="1400" dirty="0">
                  <a:solidFill>
                    <a:schemeClr val="tx1"/>
                  </a:solidFill>
                </a:rPr>
                <a:t>(Note: These short-term goals should align with long-term career goals)</a:t>
              </a:r>
            </a:p>
          </p:txBody>
        </p:sp>
        <p:pic>
          <p:nvPicPr>
            <p:cNvPr id="12" name="Graphic 11" descr="Hourglass">
              <a:extLst>
                <a:ext uri="{FF2B5EF4-FFF2-40B4-BE49-F238E27FC236}">
                  <a16:creationId xmlns:a16="http://schemas.microsoft.com/office/drawing/2014/main" id="{986AAB60-46F4-48F5-9AF9-4FEAAD2CD3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82603" y="2015649"/>
              <a:ext cx="773719" cy="773719"/>
            </a:xfrm>
            <a:prstGeom prst="rect">
              <a:avLst/>
            </a:prstGeom>
          </p:spPr>
        </p:pic>
      </p:grpSp>
      <p:grpSp>
        <p:nvGrpSpPr>
          <p:cNvPr id="18" name="Group 17">
            <a:extLst>
              <a:ext uri="{FF2B5EF4-FFF2-40B4-BE49-F238E27FC236}">
                <a16:creationId xmlns:a16="http://schemas.microsoft.com/office/drawing/2014/main" id="{1351EDFE-B2DA-4A08-8B45-F75E729E19FF}"/>
              </a:ext>
            </a:extLst>
          </p:cNvPr>
          <p:cNvGrpSpPr/>
          <p:nvPr/>
        </p:nvGrpSpPr>
        <p:grpSpPr>
          <a:xfrm>
            <a:off x="1013245" y="1746737"/>
            <a:ext cx="3200400" cy="4114800"/>
            <a:chOff x="1723291" y="1757747"/>
            <a:chExt cx="3200400" cy="4114800"/>
          </a:xfrm>
        </p:grpSpPr>
        <p:sp>
          <p:nvSpPr>
            <p:cNvPr id="13" name="Rectangle 12">
              <a:extLst>
                <a:ext uri="{FF2B5EF4-FFF2-40B4-BE49-F238E27FC236}">
                  <a16:creationId xmlns:a16="http://schemas.microsoft.com/office/drawing/2014/main" id="{46960498-1C58-4CB0-9AFE-E993DB0333EF}"/>
                </a:ext>
              </a:extLst>
            </p:cNvPr>
            <p:cNvSpPr/>
            <p:nvPr/>
          </p:nvSpPr>
          <p:spPr>
            <a:xfrm>
              <a:off x="1723291" y="1757747"/>
              <a:ext cx="3200400" cy="4114800"/>
            </a:xfrm>
            <a:prstGeom prst="rect">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sz="1000" b="1" dirty="0">
                <a:solidFill>
                  <a:schemeClr val="tx1"/>
                </a:solidFill>
              </a:endParaRPr>
            </a:p>
            <a:p>
              <a:pPr algn="ctr"/>
              <a:r>
                <a:rPr lang="en-US" b="1" dirty="0">
                  <a:solidFill>
                    <a:schemeClr val="tx1"/>
                  </a:solidFill>
                </a:rPr>
                <a:t>Achievement Objectives</a:t>
              </a:r>
            </a:p>
            <a:p>
              <a:pPr algn="ctr"/>
              <a:endParaRPr lang="en-US" b="1" dirty="0">
                <a:solidFill>
                  <a:schemeClr val="tx1"/>
                </a:solidFill>
              </a:endParaRPr>
            </a:p>
            <a:p>
              <a:pPr algn="ctr"/>
              <a:r>
                <a:rPr lang="en-US" b="1" dirty="0">
                  <a:solidFill>
                    <a:schemeClr val="tx1"/>
                  </a:solidFill>
                </a:rPr>
                <a:t>What are the specific progress points that will indicate the participant is on-track to meeting goals?</a:t>
              </a:r>
            </a:p>
            <a:p>
              <a:pPr algn="ctr"/>
              <a:endParaRPr lang="en-US" b="1" dirty="0">
                <a:solidFill>
                  <a:schemeClr val="tx1"/>
                </a:solidFill>
              </a:endParaRPr>
            </a:p>
            <a:p>
              <a:pPr algn="ctr"/>
              <a:r>
                <a:rPr lang="en-US" sz="1400" dirty="0">
                  <a:solidFill>
                    <a:schemeClr val="tx1"/>
                  </a:solidFill>
                </a:rPr>
                <a:t>(Note: These achievement objectives should demonstrate progress towards goals)</a:t>
              </a:r>
            </a:p>
          </p:txBody>
        </p:sp>
        <p:pic>
          <p:nvPicPr>
            <p:cNvPr id="17" name="Graphic 16" descr="Bullseye">
              <a:extLst>
                <a:ext uri="{FF2B5EF4-FFF2-40B4-BE49-F238E27FC236}">
                  <a16:creationId xmlns:a16="http://schemas.microsoft.com/office/drawing/2014/main" id="{BFE330A7-79CA-4CA1-8EA8-9171D584BB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66291" y="2020897"/>
              <a:ext cx="914400" cy="914400"/>
            </a:xfrm>
            <a:prstGeom prst="rect">
              <a:avLst/>
            </a:prstGeom>
          </p:spPr>
        </p:pic>
      </p:grpSp>
      <p:sp>
        <p:nvSpPr>
          <p:cNvPr id="19" name="Arrow: Right 18">
            <a:extLst>
              <a:ext uri="{FF2B5EF4-FFF2-40B4-BE49-F238E27FC236}">
                <a16:creationId xmlns:a16="http://schemas.microsoft.com/office/drawing/2014/main" id="{0182CD9E-9558-48DD-B0FF-8DF69E5435ED}"/>
              </a:ext>
            </a:extLst>
          </p:cNvPr>
          <p:cNvSpPr/>
          <p:nvPr/>
        </p:nvSpPr>
        <p:spPr>
          <a:xfrm>
            <a:off x="3722858" y="2060020"/>
            <a:ext cx="1248353" cy="58939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0A1C54F6-49B7-4940-AAE5-E0FA626FDA30}"/>
              </a:ext>
            </a:extLst>
          </p:cNvPr>
          <p:cNvSpPr/>
          <p:nvPr/>
        </p:nvSpPr>
        <p:spPr>
          <a:xfrm>
            <a:off x="7261818" y="2060020"/>
            <a:ext cx="1241663" cy="58939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Audio 5">
            <a:hlinkClick r:id="" action="ppaction://media"/>
            <a:extLst>
              <a:ext uri="{FF2B5EF4-FFF2-40B4-BE49-F238E27FC236}">
                <a16:creationId xmlns:a16="http://schemas.microsoft.com/office/drawing/2014/main" id="{E3C42A9F-D2D6-45EA-B08F-44252E42E16F}"/>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370539349"/>
      </p:ext>
    </p:extLst>
  </p:cSld>
  <p:clrMapOvr>
    <a:masterClrMapping/>
  </p:clrMapOvr>
  <mc:AlternateContent xmlns:mc="http://schemas.openxmlformats.org/markup-compatibility/2006" xmlns:p14="http://schemas.microsoft.com/office/powerpoint/2010/main">
    <mc:Choice Requires="p14">
      <p:transition spd="slow" p14:dur="2000" advTm="9602"/>
    </mc:Choice>
    <mc:Fallback xmlns="">
      <p:transition spd="slow" advTm="96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FBB1BA-0D85-480D-9A95-6915A4BF88C3}"/>
              </a:ext>
            </a:extLst>
          </p:cNvPr>
          <p:cNvSpPr/>
          <p:nvPr/>
        </p:nvSpPr>
        <p:spPr>
          <a:xfrm>
            <a:off x="1072303" y="300955"/>
            <a:ext cx="10071463" cy="696814"/>
          </a:xfrm>
          <a:prstGeom prst="rect">
            <a:avLst/>
          </a:prstGeom>
          <a:solidFill>
            <a:schemeClr val="tx2"/>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 Short- and Long-Term Goals</a:t>
            </a:r>
            <a:r>
              <a:rPr lang="en-US" sz="3000" b="1" dirty="0">
                <a:solidFill>
                  <a:schemeClr val="bg1"/>
                </a:solidFill>
                <a:sym typeface="Wingdings" panose="05000000000000000000" pitchFamily="2" charset="2"/>
              </a:rPr>
              <a:t></a:t>
            </a:r>
            <a:r>
              <a:rPr lang="en-US" sz="3000" b="1" dirty="0">
                <a:solidFill>
                  <a:schemeClr val="bg1"/>
                </a:solidFill>
              </a:rPr>
              <a:t> Services and Comp Assess</a:t>
            </a:r>
          </a:p>
        </p:txBody>
      </p:sp>
      <p:grpSp>
        <p:nvGrpSpPr>
          <p:cNvPr id="7" name="Group 6">
            <a:extLst>
              <a:ext uri="{FF2B5EF4-FFF2-40B4-BE49-F238E27FC236}">
                <a16:creationId xmlns:a16="http://schemas.microsoft.com/office/drawing/2014/main" id="{D91FF659-C401-4CA4-80A3-6137D4A8AC01}"/>
              </a:ext>
            </a:extLst>
          </p:cNvPr>
          <p:cNvGrpSpPr/>
          <p:nvPr/>
        </p:nvGrpSpPr>
        <p:grpSpPr>
          <a:xfrm>
            <a:off x="296879" y="202345"/>
            <a:ext cx="1102611" cy="958943"/>
            <a:chOff x="296879" y="360841"/>
            <a:chExt cx="1102611" cy="958943"/>
          </a:xfrm>
        </p:grpSpPr>
        <p:sp>
          <p:nvSpPr>
            <p:cNvPr id="8" name="Oval 7">
              <a:extLst>
                <a:ext uri="{FF2B5EF4-FFF2-40B4-BE49-F238E27FC236}">
                  <a16:creationId xmlns:a16="http://schemas.microsoft.com/office/drawing/2014/main" id="{A29C3CB2-60A7-47A9-AC79-995908051994}"/>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9" name="Rectangle 8">
              <a:extLst>
                <a:ext uri="{FF2B5EF4-FFF2-40B4-BE49-F238E27FC236}">
                  <a16:creationId xmlns:a16="http://schemas.microsoft.com/office/drawing/2014/main" id="{ABB2A776-BFC5-4DA8-815C-0DBB2FFA5ECB}"/>
                </a:ext>
              </a:extLst>
            </p:cNvPr>
            <p:cNvSpPr/>
            <p:nvPr/>
          </p:nvSpPr>
          <p:spPr>
            <a:xfrm>
              <a:off x="296879" y="508154"/>
              <a:ext cx="1102611" cy="584775"/>
            </a:xfrm>
            <a:prstGeom prst="rect">
              <a:avLst/>
            </a:prstGeom>
            <a:ln>
              <a:noFill/>
            </a:ln>
          </p:spPr>
          <p:txBody>
            <a:bodyPr wrap="square">
              <a:spAutoFit/>
            </a:bodyPr>
            <a:lstStyle/>
            <a:p>
              <a:pPr algn="ctr"/>
              <a:r>
                <a:rPr lang="en-US" sz="1600" b="1" dirty="0">
                  <a:solidFill>
                    <a:schemeClr val="tx1">
                      <a:lumMod val="65000"/>
                      <a:lumOff val="35000"/>
                    </a:schemeClr>
                  </a:solidFill>
                </a:rPr>
                <a:t>AOSOS Roadmap</a:t>
              </a:r>
            </a:p>
          </p:txBody>
        </p:sp>
      </p:grpSp>
      <p:sp>
        <p:nvSpPr>
          <p:cNvPr id="13" name="Rectangle 12">
            <a:extLst>
              <a:ext uri="{FF2B5EF4-FFF2-40B4-BE49-F238E27FC236}">
                <a16:creationId xmlns:a16="http://schemas.microsoft.com/office/drawing/2014/main" id="{7304D4E1-24B6-4979-A5A0-71992797B4EC}"/>
              </a:ext>
            </a:extLst>
          </p:cNvPr>
          <p:cNvSpPr/>
          <p:nvPr/>
        </p:nvSpPr>
        <p:spPr>
          <a:xfrm>
            <a:off x="1072303" y="1710865"/>
            <a:ext cx="2834557" cy="3694176"/>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marL="109538" lvl="0" defTabSz="400050">
              <a:lnSpc>
                <a:spcPct val="90000"/>
              </a:lnSpc>
              <a:spcBef>
                <a:spcPct val="0"/>
              </a:spcBef>
            </a:pPr>
            <a:r>
              <a:rPr lang="en-US" sz="2000" b="1" kern="1200" dirty="0"/>
              <a:t>Step 1: </a:t>
            </a:r>
            <a:r>
              <a:rPr lang="en-US" sz="2000" dirty="0"/>
              <a:t>Document specific details related to goals and achievement objectives:</a:t>
            </a:r>
          </a:p>
          <a:p>
            <a:pPr marL="285750" indent="-285750" defTabSz="400050">
              <a:lnSpc>
                <a:spcPct val="90000"/>
              </a:lnSpc>
              <a:spcBef>
                <a:spcPct val="0"/>
              </a:spcBef>
              <a:buFont typeface="Arial" panose="020B0604020202020204" pitchFamily="34" charset="0"/>
              <a:buChar char="•"/>
            </a:pPr>
            <a:r>
              <a:rPr lang="en-US" sz="2000" dirty="0"/>
              <a:t>Achievement Objectives tab in Services</a:t>
            </a:r>
          </a:p>
          <a:p>
            <a:pPr marL="285750" indent="-285750" defTabSz="400050">
              <a:lnSpc>
                <a:spcPct val="90000"/>
              </a:lnSpc>
              <a:spcBef>
                <a:spcPct val="0"/>
              </a:spcBef>
              <a:buFont typeface="Arial" panose="020B0604020202020204" pitchFamily="34" charset="0"/>
              <a:buChar char="•"/>
            </a:pPr>
            <a:r>
              <a:rPr lang="en-US" sz="2000" dirty="0"/>
              <a:t>Employment and Education tabs in Comp Assess</a:t>
            </a:r>
          </a:p>
        </p:txBody>
      </p:sp>
      <p:pic>
        <p:nvPicPr>
          <p:cNvPr id="3" name="Picture 2">
            <a:extLst>
              <a:ext uri="{FF2B5EF4-FFF2-40B4-BE49-F238E27FC236}">
                <a16:creationId xmlns:a16="http://schemas.microsoft.com/office/drawing/2014/main" id="{63787E91-11C4-466D-A522-0B92B1AFE7A1}"/>
              </a:ext>
            </a:extLst>
          </p:cNvPr>
          <p:cNvPicPr>
            <a:picLocks noChangeAspect="1"/>
          </p:cNvPicPr>
          <p:nvPr/>
        </p:nvPicPr>
        <p:blipFill rotWithShape="1">
          <a:blip r:embed="rId5"/>
          <a:srcRect b="8413"/>
          <a:stretch/>
        </p:blipFill>
        <p:spPr>
          <a:xfrm>
            <a:off x="4678409" y="1290241"/>
            <a:ext cx="6248942" cy="4418076"/>
          </a:xfrm>
          <a:prstGeom prst="rect">
            <a:avLst/>
          </a:prstGeom>
        </p:spPr>
      </p:pic>
      <p:sp>
        <p:nvSpPr>
          <p:cNvPr id="10" name="Arrow: Right 9">
            <a:extLst>
              <a:ext uri="{FF2B5EF4-FFF2-40B4-BE49-F238E27FC236}">
                <a16:creationId xmlns:a16="http://schemas.microsoft.com/office/drawing/2014/main" id="{A29636C3-DDB9-4F65-887B-4E909723B27A}"/>
              </a:ext>
            </a:extLst>
          </p:cNvPr>
          <p:cNvSpPr/>
          <p:nvPr/>
        </p:nvSpPr>
        <p:spPr>
          <a:xfrm>
            <a:off x="4189205" y="179925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555E3438-3DFD-46D1-AE34-021CD2C9AE67}"/>
              </a:ext>
            </a:extLst>
          </p:cNvPr>
          <p:cNvSpPr/>
          <p:nvPr/>
        </p:nvSpPr>
        <p:spPr>
          <a:xfrm rot="10800000">
            <a:off x="8925797" y="140758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D6CE4AA-3EAC-4D3B-B63D-13E180D3C393}"/>
              </a:ext>
            </a:extLst>
          </p:cNvPr>
          <p:cNvPicPr>
            <a:picLocks noChangeAspect="1"/>
          </p:cNvPicPr>
          <p:nvPr/>
        </p:nvPicPr>
        <p:blipFill>
          <a:blip r:embed="rId6"/>
          <a:stretch>
            <a:fillRect/>
          </a:stretch>
        </p:blipFill>
        <p:spPr>
          <a:xfrm>
            <a:off x="5167613" y="1722588"/>
            <a:ext cx="594412" cy="182896"/>
          </a:xfrm>
          <a:prstGeom prst="rect">
            <a:avLst/>
          </a:prstGeom>
        </p:spPr>
      </p:pic>
      <p:pic>
        <p:nvPicPr>
          <p:cNvPr id="14" name="Audio 13">
            <a:hlinkClick r:id="" action="ppaction://media"/>
            <a:extLst>
              <a:ext uri="{FF2B5EF4-FFF2-40B4-BE49-F238E27FC236}">
                <a16:creationId xmlns:a16="http://schemas.microsoft.com/office/drawing/2014/main" id="{B8CBF245-D4B8-4611-9BAB-C1E4B6C8D5E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38995668"/>
      </p:ext>
    </p:extLst>
  </p:cSld>
  <p:clrMapOvr>
    <a:masterClrMapping/>
  </p:clrMapOvr>
  <mc:AlternateContent xmlns:mc="http://schemas.openxmlformats.org/markup-compatibility/2006" xmlns:p14="http://schemas.microsoft.com/office/powerpoint/2010/main">
    <mc:Choice Requires="p14">
      <p:transition spd="slow" p14:dur="2000" advTm="6379"/>
    </mc:Choice>
    <mc:Fallback xmlns="">
      <p:transition spd="slow" advTm="63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F6BEAFA0-214C-42F7-95EF-D4ABEB5BAC61}"/>
              </a:ext>
            </a:extLst>
          </p:cNvPr>
          <p:cNvGrpSpPr/>
          <p:nvPr/>
        </p:nvGrpSpPr>
        <p:grpSpPr>
          <a:xfrm>
            <a:off x="1459195" y="1619161"/>
            <a:ext cx="7203607" cy="5391239"/>
            <a:chOff x="3241276" y="1543519"/>
            <a:chExt cx="5310243" cy="3264197"/>
          </a:xfrm>
        </p:grpSpPr>
        <p:sp>
          <p:nvSpPr>
            <p:cNvPr id="57" name="Freeform: Shape 56">
              <a:extLst>
                <a:ext uri="{FF2B5EF4-FFF2-40B4-BE49-F238E27FC236}">
                  <a16:creationId xmlns:a16="http://schemas.microsoft.com/office/drawing/2014/main" id="{BE44FC01-20B1-4E6E-B943-9268D9470C0A}"/>
                </a:ext>
              </a:extLst>
            </p:cNvPr>
            <p:cNvSpPr/>
            <p:nvPr/>
          </p:nvSpPr>
          <p:spPr>
            <a:xfrm>
              <a:off x="4909993" y="154351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59" name="Rectangle 58">
              <a:extLst>
                <a:ext uri="{FF2B5EF4-FFF2-40B4-BE49-F238E27FC236}">
                  <a16:creationId xmlns:a16="http://schemas.microsoft.com/office/drawing/2014/main" id="{A3F423F0-6E8E-4CB8-8B63-5CFF27A664B5}"/>
                </a:ext>
              </a:extLst>
            </p:cNvPr>
            <p:cNvSpPr/>
            <p:nvPr/>
          </p:nvSpPr>
          <p:spPr>
            <a:xfrm>
              <a:off x="3241276" y="1648663"/>
              <a:ext cx="1854261" cy="1958764"/>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lvl="0" algn="ctr" defTabSz="400050">
                <a:lnSpc>
                  <a:spcPct val="90000"/>
                </a:lnSpc>
                <a:spcBef>
                  <a:spcPct val="0"/>
                </a:spcBef>
                <a:spcAft>
                  <a:spcPct val="35000"/>
                </a:spcAft>
              </a:pPr>
              <a:r>
                <a:rPr lang="en-US" sz="2000" b="1" kern="1200" dirty="0"/>
                <a:t>Step 2:  </a:t>
              </a:r>
              <a:r>
                <a:rPr lang="en-US" sz="2000" dirty="0"/>
                <a:t>Document any additional details in the </a:t>
              </a:r>
              <a:r>
                <a:rPr lang="en-US" sz="2000" b="1" dirty="0"/>
                <a:t>Comments tab in Comp Assess</a:t>
              </a:r>
              <a:r>
                <a:rPr lang="en-US" sz="2000" dirty="0"/>
                <a:t>.</a:t>
              </a:r>
            </a:p>
          </p:txBody>
        </p:sp>
        <p:sp>
          <p:nvSpPr>
            <p:cNvPr id="60" name="Freeform: Shape 59">
              <a:extLst>
                <a:ext uri="{FF2B5EF4-FFF2-40B4-BE49-F238E27FC236}">
                  <a16:creationId xmlns:a16="http://schemas.microsoft.com/office/drawing/2014/main" id="{731B5182-8704-469D-A41E-C54A8B6E3088}"/>
                </a:ext>
              </a:extLst>
            </p:cNvPr>
            <p:cNvSpPr/>
            <p:nvPr/>
          </p:nvSpPr>
          <p:spPr>
            <a:xfrm>
              <a:off x="6175635" y="274380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63" name="Freeform: Shape 62">
              <a:extLst>
                <a:ext uri="{FF2B5EF4-FFF2-40B4-BE49-F238E27FC236}">
                  <a16:creationId xmlns:a16="http://schemas.microsoft.com/office/drawing/2014/main" id="{65E7769F-E259-4DA3-989C-C9DB22345951}"/>
                </a:ext>
              </a:extLst>
            </p:cNvPr>
            <p:cNvSpPr/>
            <p:nvPr/>
          </p:nvSpPr>
          <p:spPr>
            <a:xfrm>
              <a:off x="7441278" y="394409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grpSp>
      <p:pic>
        <p:nvPicPr>
          <p:cNvPr id="3" name="Picture 2">
            <a:extLst>
              <a:ext uri="{FF2B5EF4-FFF2-40B4-BE49-F238E27FC236}">
                <a16:creationId xmlns:a16="http://schemas.microsoft.com/office/drawing/2014/main" id="{B6E1A62D-5F09-49B5-BF27-09419CE9F752}"/>
              </a:ext>
            </a:extLst>
          </p:cNvPr>
          <p:cNvPicPr>
            <a:picLocks noChangeAspect="1"/>
          </p:cNvPicPr>
          <p:nvPr/>
        </p:nvPicPr>
        <p:blipFill rotWithShape="1">
          <a:blip r:embed="rId5"/>
          <a:srcRect b="5819"/>
          <a:stretch/>
        </p:blipFill>
        <p:spPr>
          <a:xfrm>
            <a:off x="4383456" y="1242999"/>
            <a:ext cx="6218459" cy="4442693"/>
          </a:xfrm>
          <a:prstGeom prst="rect">
            <a:avLst/>
          </a:prstGeom>
        </p:spPr>
      </p:pic>
      <p:sp>
        <p:nvSpPr>
          <p:cNvPr id="18" name="Arrow: Right 17">
            <a:extLst>
              <a:ext uri="{FF2B5EF4-FFF2-40B4-BE49-F238E27FC236}">
                <a16:creationId xmlns:a16="http://schemas.microsoft.com/office/drawing/2014/main" id="{32EFE38A-4A31-456E-AAF5-1B54CAB718E5}"/>
              </a:ext>
            </a:extLst>
          </p:cNvPr>
          <p:cNvSpPr/>
          <p:nvPr/>
        </p:nvSpPr>
        <p:spPr>
          <a:xfrm>
            <a:off x="5556767" y="13081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16ECBD95-6473-4CBB-A2CF-35BDEBF0F7D1}"/>
              </a:ext>
            </a:extLst>
          </p:cNvPr>
          <p:cNvSpPr/>
          <p:nvPr/>
        </p:nvSpPr>
        <p:spPr>
          <a:xfrm rot="10800000">
            <a:off x="9371748" y="174183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92E5E93-BF09-4E72-85FB-90D514D80BD4}"/>
              </a:ext>
            </a:extLst>
          </p:cNvPr>
          <p:cNvSpPr/>
          <p:nvPr/>
        </p:nvSpPr>
        <p:spPr>
          <a:xfrm>
            <a:off x="1072303" y="300955"/>
            <a:ext cx="10071463" cy="696814"/>
          </a:xfrm>
          <a:prstGeom prst="rect">
            <a:avLst/>
          </a:prstGeom>
          <a:solidFill>
            <a:schemeClr val="tx2"/>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 Short- and Long-Term Goals</a:t>
            </a:r>
            <a:r>
              <a:rPr lang="en-US" sz="3000" b="1" dirty="0">
                <a:solidFill>
                  <a:schemeClr val="bg1"/>
                </a:solidFill>
                <a:sym typeface="Wingdings" panose="05000000000000000000" pitchFamily="2" charset="2"/>
              </a:rPr>
              <a:t></a:t>
            </a:r>
            <a:r>
              <a:rPr lang="en-US" sz="3000" b="1" dirty="0">
                <a:solidFill>
                  <a:schemeClr val="bg1"/>
                </a:solidFill>
              </a:rPr>
              <a:t> Services and Comp Assess</a:t>
            </a:r>
          </a:p>
        </p:txBody>
      </p:sp>
      <p:grpSp>
        <p:nvGrpSpPr>
          <p:cNvPr id="21" name="Group 20">
            <a:extLst>
              <a:ext uri="{FF2B5EF4-FFF2-40B4-BE49-F238E27FC236}">
                <a16:creationId xmlns:a16="http://schemas.microsoft.com/office/drawing/2014/main" id="{501D8A7A-260E-4057-BA00-95B49DEF58F9}"/>
              </a:ext>
            </a:extLst>
          </p:cNvPr>
          <p:cNvGrpSpPr/>
          <p:nvPr/>
        </p:nvGrpSpPr>
        <p:grpSpPr>
          <a:xfrm>
            <a:off x="296879" y="202345"/>
            <a:ext cx="1102611" cy="958943"/>
            <a:chOff x="296879" y="360841"/>
            <a:chExt cx="1102611" cy="958943"/>
          </a:xfrm>
        </p:grpSpPr>
        <p:sp>
          <p:nvSpPr>
            <p:cNvPr id="22" name="Oval 21">
              <a:extLst>
                <a:ext uri="{FF2B5EF4-FFF2-40B4-BE49-F238E27FC236}">
                  <a16:creationId xmlns:a16="http://schemas.microsoft.com/office/drawing/2014/main" id="{F98E03C7-4559-4507-B8F9-0FB1BBB784F2}"/>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23" name="Rectangle 22">
              <a:extLst>
                <a:ext uri="{FF2B5EF4-FFF2-40B4-BE49-F238E27FC236}">
                  <a16:creationId xmlns:a16="http://schemas.microsoft.com/office/drawing/2014/main" id="{A9737D3A-B39D-44B0-B0BB-DABF09E76E1E}"/>
                </a:ext>
              </a:extLst>
            </p:cNvPr>
            <p:cNvSpPr/>
            <p:nvPr/>
          </p:nvSpPr>
          <p:spPr>
            <a:xfrm>
              <a:off x="296879" y="508154"/>
              <a:ext cx="1102611" cy="584775"/>
            </a:xfrm>
            <a:prstGeom prst="rect">
              <a:avLst/>
            </a:prstGeom>
            <a:ln>
              <a:noFill/>
            </a:ln>
          </p:spPr>
          <p:txBody>
            <a:bodyPr wrap="square">
              <a:spAutoFit/>
            </a:bodyPr>
            <a:lstStyle/>
            <a:p>
              <a:pPr algn="ctr"/>
              <a:r>
                <a:rPr lang="en-US" sz="1600" b="1" dirty="0">
                  <a:solidFill>
                    <a:schemeClr val="tx1">
                      <a:lumMod val="65000"/>
                      <a:lumOff val="35000"/>
                    </a:schemeClr>
                  </a:solidFill>
                </a:rPr>
                <a:t>AOSOS Roadmap</a:t>
              </a:r>
            </a:p>
          </p:txBody>
        </p:sp>
      </p:grpSp>
      <p:pic>
        <p:nvPicPr>
          <p:cNvPr id="2" name="Picture 1">
            <a:extLst>
              <a:ext uri="{FF2B5EF4-FFF2-40B4-BE49-F238E27FC236}">
                <a16:creationId xmlns:a16="http://schemas.microsoft.com/office/drawing/2014/main" id="{B7956FBC-4481-4617-8B6C-779CBC7BBB06}"/>
              </a:ext>
            </a:extLst>
          </p:cNvPr>
          <p:cNvPicPr>
            <a:picLocks noChangeAspect="1"/>
          </p:cNvPicPr>
          <p:nvPr/>
        </p:nvPicPr>
        <p:blipFill>
          <a:blip r:embed="rId6"/>
          <a:stretch>
            <a:fillRect/>
          </a:stretch>
        </p:blipFill>
        <p:spPr>
          <a:xfrm>
            <a:off x="4850697" y="1671915"/>
            <a:ext cx="594412" cy="182896"/>
          </a:xfrm>
          <a:prstGeom prst="rect">
            <a:avLst/>
          </a:prstGeom>
        </p:spPr>
      </p:pic>
      <p:pic>
        <p:nvPicPr>
          <p:cNvPr id="9" name="Audio 8">
            <a:hlinkClick r:id="" action="ppaction://media"/>
            <a:extLst>
              <a:ext uri="{FF2B5EF4-FFF2-40B4-BE49-F238E27FC236}">
                <a16:creationId xmlns:a16="http://schemas.microsoft.com/office/drawing/2014/main" id="{848754E4-3C68-431A-BF78-ACA97CC4E00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814046692"/>
      </p:ext>
    </p:extLst>
  </p:cSld>
  <p:clrMapOvr>
    <a:masterClrMapping/>
  </p:clrMapOvr>
  <mc:AlternateContent xmlns:mc="http://schemas.openxmlformats.org/markup-compatibility/2006" xmlns:p14="http://schemas.microsoft.com/office/powerpoint/2010/main">
    <mc:Choice Requires="p14">
      <p:transition spd="slow" p14:dur="2000" advTm="17950"/>
    </mc:Choice>
    <mc:Fallback xmlns="">
      <p:transition spd="slow" advTm="179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8B5185-3425-4ADB-A691-5B851A057B5B}"/>
              </a:ext>
            </a:extLst>
          </p:cNvPr>
          <p:cNvSpPr/>
          <p:nvPr/>
        </p:nvSpPr>
        <p:spPr>
          <a:xfrm>
            <a:off x="1119756" y="491906"/>
            <a:ext cx="10071463" cy="696814"/>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Barriers to Employment</a:t>
            </a:r>
          </a:p>
        </p:txBody>
      </p:sp>
      <p:sp>
        <p:nvSpPr>
          <p:cNvPr id="52" name="Arrow: Right 51">
            <a:extLst>
              <a:ext uri="{FF2B5EF4-FFF2-40B4-BE49-F238E27FC236}">
                <a16:creationId xmlns:a16="http://schemas.microsoft.com/office/drawing/2014/main" id="{89A3D54C-C8A5-4E7F-9219-31D6A0D3FF25}"/>
              </a:ext>
            </a:extLst>
          </p:cNvPr>
          <p:cNvSpPr/>
          <p:nvPr/>
        </p:nvSpPr>
        <p:spPr>
          <a:xfrm>
            <a:off x="1296271" y="4694238"/>
            <a:ext cx="9718431" cy="1524000"/>
          </a:xfrm>
          <a:prstGeom prst="rightArrow">
            <a:avLst>
              <a:gd name="adj1" fmla="val 64085"/>
              <a:gd name="adj2" fmla="val 50000"/>
            </a:avLst>
          </a:prstGeom>
          <a:solidFill>
            <a:schemeClr val="bg1">
              <a:lumMod val="9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Technology:  </a:t>
            </a:r>
            <a:r>
              <a:rPr lang="en-US" sz="2400" dirty="0">
                <a:solidFill>
                  <a:schemeClr val="tx1"/>
                </a:solidFill>
              </a:rPr>
              <a:t>Lack of technology; digital literacy needs </a:t>
            </a:r>
          </a:p>
        </p:txBody>
      </p:sp>
      <p:sp>
        <p:nvSpPr>
          <p:cNvPr id="53" name="Arrow: Right 52">
            <a:extLst>
              <a:ext uri="{FF2B5EF4-FFF2-40B4-BE49-F238E27FC236}">
                <a16:creationId xmlns:a16="http://schemas.microsoft.com/office/drawing/2014/main" id="{563C2287-97C1-4C64-8D58-06C1DC34A88A}"/>
              </a:ext>
            </a:extLst>
          </p:cNvPr>
          <p:cNvSpPr/>
          <p:nvPr/>
        </p:nvSpPr>
        <p:spPr>
          <a:xfrm>
            <a:off x="1296271" y="3005796"/>
            <a:ext cx="9718431" cy="1524000"/>
          </a:xfrm>
          <a:prstGeom prst="rightArrow">
            <a:avLst>
              <a:gd name="adj1" fmla="val 64085"/>
              <a:gd name="adj2" fmla="val 50000"/>
            </a:avLst>
          </a:prstGeom>
          <a:solidFill>
            <a:schemeClr val="bg1">
              <a:lumMod val="9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Personal Life Circumstances:  </a:t>
            </a:r>
            <a:r>
              <a:rPr lang="en-US" sz="2400" dirty="0">
                <a:solidFill>
                  <a:schemeClr val="tx1"/>
                </a:solidFill>
              </a:rPr>
              <a:t>Life situations that pose barriers to engagement in employment</a:t>
            </a:r>
          </a:p>
        </p:txBody>
      </p:sp>
      <p:sp>
        <p:nvSpPr>
          <p:cNvPr id="54" name="Arrow: Right 53">
            <a:extLst>
              <a:ext uri="{FF2B5EF4-FFF2-40B4-BE49-F238E27FC236}">
                <a16:creationId xmlns:a16="http://schemas.microsoft.com/office/drawing/2014/main" id="{8D500D41-F98A-4C29-86A2-BC3C628DDB42}"/>
              </a:ext>
            </a:extLst>
          </p:cNvPr>
          <p:cNvSpPr/>
          <p:nvPr/>
        </p:nvSpPr>
        <p:spPr>
          <a:xfrm>
            <a:off x="1296271" y="1335258"/>
            <a:ext cx="9718431" cy="1524000"/>
          </a:xfrm>
          <a:prstGeom prst="rightArrow">
            <a:avLst>
              <a:gd name="adj1" fmla="val 64085"/>
              <a:gd name="adj2" fmla="val 50000"/>
            </a:avLst>
          </a:prstGeom>
          <a:solidFill>
            <a:schemeClr val="bg1">
              <a:lumMod val="9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Skills Gaps:  </a:t>
            </a:r>
            <a:r>
              <a:rPr lang="en-US" sz="2400" dirty="0">
                <a:solidFill>
                  <a:schemeClr val="tx1"/>
                </a:solidFill>
              </a:rPr>
              <a:t>Academic, occupational, and other work readiness skills</a:t>
            </a:r>
          </a:p>
        </p:txBody>
      </p:sp>
      <p:pic>
        <p:nvPicPr>
          <p:cNvPr id="4" name="Audio 3">
            <a:hlinkClick r:id="" action="ppaction://media"/>
            <a:extLst>
              <a:ext uri="{FF2B5EF4-FFF2-40B4-BE49-F238E27FC236}">
                <a16:creationId xmlns:a16="http://schemas.microsoft.com/office/drawing/2014/main" id="{9E9EBB2B-C2C3-4213-982C-C9AF6C50E2A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322372173"/>
      </p:ext>
    </p:extLst>
  </p:cSld>
  <p:clrMapOvr>
    <a:masterClrMapping/>
  </p:clrMapOvr>
  <mc:AlternateContent xmlns:mc="http://schemas.openxmlformats.org/markup-compatibility/2006" xmlns:p14="http://schemas.microsoft.com/office/powerpoint/2010/main">
    <mc:Choice Requires="p14">
      <p:transition spd="slow" p14:dur="2000" advTm="9720"/>
    </mc:Choice>
    <mc:Fallback xmlns="">
      <p:transition spd="slow" advTm="97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537194D-800F-40F0-82C2-353878BAD281}"/>
              </a:ext>
            </a:extLst>
          </p:cNvPr>
          <p:cNvGrpSpPr/>
          <p:nvPr/>
        </p:nvGrpSpPr>
        <p:grpSpPr>
          <a:xfrm>
            <a:off x="1392636" y="1552756"/>
            <a:ext cx="5110512" cy="3264197"/>
            <a:chOff x="3441007" y="1543519"/>
            <a:chExt cx="5110512" cy="3264197"/>
          </a:xfrm>
        </p:grpSpPr>
        <p:sp>
          <p:nvSpPr>
            <p:cNvPr id="21" name="Freeform: Shape 20">
              <a:extLst>
                <a:ext uri="{FF2B5EF4-FFF2-40B4-BE49-F238E27FC236}">
                  <a16:creationId xmlns:a16="http://schemas.microsoft.com/office/drawing/2014/main" id="{0FB85946-CB6F-4F4E-A239-2FE52CBD4601}"/>
                </a:ext>
              </a:extLst>
            </p:cNvPr>
            <p:cNvSpPr/>
            <p:nvPr/>
          </p:nvSpPr>
          <p:spPr>
            <a:xfrm>
              <a:off x="4909993" y="154351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4" name="Freeform: Shape 23">
              <a:extLst>
                <a:ext uri="{FF2B5EF4-FFF2-40B4-BE49-F238E27FC236}">
                  <a16:creationId xmlns:a16="http://schemas.microsoft.com/office/drawing/2014/main" id="{C36B443F-5855-4E3A-A0D4-BFCEE39B3EA6}"/>
                </a:ext>
              </a:extLst>
            </p:cNvPr>
            <p:cNvSpPr/>
            <p:nvPr/>
          </p:nvSpPr>
          <p:spPr>
            <a:xfrm>
              <a:off x="6175635" y="274380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6" name="Rectangle 25">
              <a:extLst>
                <a:ext uri="{FF2B5EF4-FFF2-40B4-BE49-F238E27FC236}">
                  <a16:creationId xmlns:a16="http://schemas.microsoft.com/office/drawing/2014/main" id="{4C23B877-E403-446B-B556-F84FC17C2AD7}"/>
                </a:ext>
              </a:extLst>
            </p:cNvPr>
            <p:cNvSpPr/>
            <p:nvPr/>
          </p:nvSpPr>
          <p:spPr>
            <a:xfrm>
              <a:off x="3441007" y="1975327"/>
              <a:ext cx="2579227" cy="2827464"/>
            </a:xfrm>
            <a:prstGeom prst="rect">
              <a:avLst/>
            </a:prstGeom>
            <a:solidFill>
              <a:schemeClr val="accent2"/>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lvl="0" algn="ctr" defTabSz="400050">
                <a:lnSpc>
                  <a:spcPct val="90000"/>
                </a:lnSpc>
                <a:spcBef>
                  <a:spcPct val="0"/>
                </a:spcBef>
                <a:spcAft>
                  <a:spcPct val="35000"/>
                </a:spcAft>
              </a:pPr>
              <a:r>
                <a:rPr lang="en-US" b="1" kern="1200" dirty="0"/>
                <a:t>Step 1: </a:t>
              </a:r>
              <a:r>
                <a:rPr lang="en-US" dirty="0"/>
                <a:t>Barriers should be captured across the </a:t>
              </a:r>
              <a:r>
                <a:rPr lang="en-US" b="1" dirty="0"/>
                <a:t>tabs in Comp Assess</a:t>
              </a:r>
              <a:endParaRPr lang="en-US" b="1" kern="1200" dirty="0"/>
            </a:p>
          </p:txBody>
        </p:sp>
        <p:sp>
          <p:nvSpPr>
            <p:cNvPr id="27" name="Freeform: Shape 26">
              <a:extLst>
                <a:ext uri="{FF2B5EF4-FFF2-40B4-BE49-F238E27FC236}">
                  <a16:creationId xmlns:a16="http://schemas.microsoft.com/office/drawing/2014/main" id="{81510310-16B8-42D3-9801-AB68145114B9}"/>
                </a:ext>
              </a:extLst>
            </p:cNvPr>
            <p:cNvSpPr/>
            <p:nvPr/>
          </p:nvSpPr>
          <p:spPr>
            <a:xfrm>
              <a:off x="7441278" y="394409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grpSp>
      <p:pic>
        <p:nvPicPr>
          <p:cNvPr id="7" name="Picture 6">
            <a:extLst>
              <a:ext uri="{FF2B5EF4-FFF2-40B4-BE49-F238E27FC236}">
                <a16:creationId xmlns:a16="http://schemas.microsoft.com/office/drawing/2014/main" id="{52B56A88-CFD2-41B0-8698-4D0C30D16449}"/>
              </a:ext>
            </a:extLst>
          </p:cNvPr>
          <p:cNvPicPr>
            <a:picLocks noChangeAspect="1"/>
          </p:cNvPicPr>
          <p:nvPr/>
        </p:nvPicPr>
        <p:blipFill rotWithShape="1">
          <a:blip r:embed="rId5"/>
          <a:srcRect b="7160"/>
          <a:stretch/>
        </p:blipFill>
        <p:spPr>
          <a:xfrm>
            <a:off x="4807955" y="1411781"/>
            <a:ext cx="6111770" cy="4379419"/>
          </a:xfrm>
          <a:prstGeom prst="rect">
            <a:avLst/>
          </a:prstGeom>
        </p:spPr>
      </p:pic>
      <p:pic>
        <p:nvPicPr>
          <p:cNvPr id="8" name="Picture 7">
            <a:extLst>
              <a:ext uri="{FF2B5EF4-FFF2-40B4-BE49-F238E27FC236}">
                <a16:creationId xmlns:a16="http://schemas.microsoft.com/office/drawing/2014/main" id="{B0F6CB0A-FD6D-40B3-B2B2-992873930954}"/>
              </a:ext>
            </a:extLst>
          </p:cNvPr>
          <p:cNvPicPr>
            <a:picLocks noChangeAspect="1"/>
          </p:cNvPicPr>
          <p:nvPr/>
        </p:nvPicPr>
        <p:blipFill>
          <a:blip r:embed="rId6"/>
          <a:stretch>
            <a:fillRect/>
          </a:stretch>
        </p:blipFill>
        <p:spPr>
          <a:xfrm>
            <a:off x="6675868" y="2008948"/>
            <a:ext cx="327688" cy="205758"/>
          </a:xfrm>
          <a:prstGeom prst="rect">
            <a:avLst/>
          </a:prstGeom>
        </p:spPr>
      </p:pic>
      <p:pic>
        <p:nvPicPr>
          <p:cNvPr id="9" name="Picture 8">
            <a:extLst>
              <a:ext uri="{FF2B5EF4-FFF2-40B4-BE49-F238E27FC236}">
                <a16:creationId xmlns:a16="http://schemas.microsoft.com/office/drawing/2014/main" id="{8EEE336D-E936-46BA-8C5E-96F6C630E3D0}"/>
              </a:ext>
            </a:extLst>
          </p:cNvPr>
          <p:cNvPicPr>
            <a:picLocks noChangeAspect="1"/>
          </p:cNvPicPr>
          <p:nvPr/>
        </p:nvPicPr>
        <p:blipFill>
          <a:blip r:embed="rId7"/>
          <a:stretch>
            <a:fillRect/>
          </a:stretch>
        </p:blipFill>
        <p:spPr>
          <a:xfrm>
            <a:off x="7025625" y="2033008"/>
            <a:ext cx="335309" cy="182896"/>
          </a:xfrm>
          <a:prstGeom prst="rect">
            <a:avLst/>
          </a:prstGeom>
        </p:spPr>
      </p:pic>
      <p:pic>
        <p:nvPicPr>
          <p:cNvPr id="10" name="Picture 9">
            <a:extLst>
              <a:ext uri="{FF2B5EF4-FFF2-40B4-BE49-F238E27FC236}">
                <a16:creationId xmlns:a16="http://schemas.microsoft.com/office/drawing/2014/main" id="{B2723B5F-7FB3-4107-B5A0-C970B10503E0}"/>
              </a:ext>
            </a:extLst>
          </p:cNvPr>
          <p:cNvPicPr>
            <a:picLocks noChangeAspect="1"/>
          </p:cNvPicPr>
          <p:nvPr/>
        </p:nvPicPr>
        <p:blipFill>
          <a:blip r:embed="rId8"/>
          <a:stretch>
            <a:fillRect/>
          </a:stretch>
        </p:blipFill>
        <p:spPr>
          <a:xfrm>
            <a:off x="7359461" y="2047051"/>
            <a:ext cx="518205" cy="167655"/>
          </a:xfrm>
          <a:prstGeom prst="rect">
            <a:avLst/>
          </a:prstGeom>
        </p:spPr>
      </p:pic>
      <p:pic>
        <p:nvPicPr>
          <p:cNvPr id="11" name="Picture 10">
            <a:extLst>
              <a:ext uri="{FF2B5EF4-FFF2-40B4-BE49-F238E27FC236}">
                <a16:creationId xmlns:a16="http://schemas.microsoft.com/office/drawing/2014/main" id="{992B5A19-A31B-41CA-B2CA-75AACBE509E6}"/>
              </a:ext>
            </a:extLst>
          </p:cNvPr>
          <p:cNvPicPr>
            <a:picLocks noChangeAspect="1"/>
          </p:cNvPicPr>
          <p:nvPr/>
        </p:nvPicPr>
        <p:blipFill>
          <a:blip r:embed="rId9"/>
          <a:stretch>
            <a:fillRect/>
          </a:stretch>
        </p:blipFill>
        <p:spPr>
          <a:xfrm>
            <a:off x="7877666" y="2033008"/>
            <a:ext cx="274344" cy="182896"/>
          </a:xfrm>
          <a:prstGeom prst="rect">
            <a:avLst/>
          </a:prstGeom>
        </p:spPr>
      </p:pic>
      <p:pic>
        <p:nvPicPr>
          <p:cNvPr id="12" name="Picture 11">
            <a:extLst>
              <a:ext uri="{FF2B5EF4-FFF2-40B4-BE49-F238E27FC236}">
                <a16:creationId xmlns:a16="http://schemas.microsoft.com/office/drawing/2014/main" id="{33B58EAA-3444-4526-A342-A641455008D3}"/>
              </a:ext>
            </a:extLst>
          </p:cNvPr>
          <p:cNvPicPr>
            <a:picLocks noChangeAspect="1"/>
          </p:cNvPicPr>
          <p:nvPr/>
        </p:nvPicPr>
        <p:blipFill>
          <a:blip r:embed="rId10"/>
          <a:stretch>
            <a:fillRect/>
          </a:stretch>
        </p:blipFill>
        <p:spPr>
          <a:xfrm>
            <a:off x="8173242" y="2047051"/>
            <a:ext cx="381033" cy="167655"/>
          </a:xfrm>
          <a:prstGeom prst="rect">
            <a:avLst/>
          </a:prstGeom>
        </p:spPr>
      </p:pic>
      <p:pic>
        <p:nvPicPr>
          <p:cNvPr id="13" name="Picture 12">
            <a:extLst>
              <a:ext uri="{FF2B5EF4-FFF2-40B4-BE49-F238E27FC236}">
                <a16:creationId xmlns:a16="http://schemas.microsoft.com/office/drawing/2014/main" id="{8E390B78-9C11-4AEF-8D36-DB7BA03F6C6D}"/>
              </a:ext>
            </a:extLst>
          </p:cNvPr>
          <p:cNvPicPr>
            <a:picLocks noChangeAspect="1"/>
          </p:cNvPicPr>
          <p:nvPr/>
        </p:nvPicPr>
        <p:blipFill>
          <a:blip r:embed="rId11"/>
          <a:stretch>
            <a:fillRect/>
          </a:stretch>
        </p:blipFill>
        <p:spPr>
          <a:xfrm>
            <a:off x="8575507" y="2033008"/>
            <a:ext cx="647756" cy="182896"/>
          </a:xfrm>
          <a:prstGeom prst="rect">
            <a:avLst/>
          </a:prstGeom>
        </p:spPr>
      </p:pic>
      <p:sp>
        <p:nvSpPr>
          <p:cNvPr id="25" name="Arrow: Right 24">
            <a:extLst>
              <a:ext uri="{FF2B5EF4-FFF2-40B4-BE49-F238E27FC236}">
                <a16:creationId xmlns:a16="http://schemas.microsoft.com/office/drawing/2014/main" id="{7D10D166-F243-4590-9874-61630447D03A}"/>
              </a:ext>
            </a:extLst>
          </p:cNvPr>
          <p:cNvSpPr/>
          <p:nvPr/>
        </p:nvSpPr>
        <p:spPr>
          <a:xfrm>
            <a:off x="4178516" y="191184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273294D4-DF1A-48C5-B78A-0F8E58932908}"/>
              </a:ext>
            </a:extLst>
          </p:cNvPr>
          <p:cNvSpPr/>
          <p:nvPr/>
        </p:nvSpPr>
        <p:spPr>
          <a:xfrm rot="10800000">
            <a:off x="7920977" y="148007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B56C037-DB0B-41F9-84F9-FB830DE173CA}"/>
              </a:ext>
            </a:extLst>
          </p:cNvPr>
          <p:cNvPicPr>
            <a:picLocks noChangeAspect="1"/>
          </p:cNvPicPr>
          <p:nvPr/>
        </p:nvPicPr>
        <p:blipFill>
          <a:blip r:embed="rId12"/>
          <a:stretch>
            <a:fillRect/>
          </a:stretch>
        </p:blipFill>
        <p:spPr>
          <a:xfrm>
            <a:off x="5214813" y="2040628"/>
            <a:ext cx="571550" cy="167655"/>
          </a:xfrm>
          <a:prstGeom prst="rect">
            <a:avLst/>
          </a:prstGeom>
        </p:spPr>
      </p:pic>
      <p:pic>
        <p:nvPicPr>
          <p:cNvPr id="15" name="Picture 14">
            <a:extLst>
              <a:ext uri="{FF2B5EF4-FFF2-40B4-BE49-F238E27FC236}">
                <a16:creationId xmlns:a16="http://schemas.microsoft.com/office/drawing/2014/main" id="{26555153-EAA2-48AD-AF17-A61492D2B216}"/>
              </a:ext>
            </a:extLst>
          </p:cNvPr>
          <p:cNvPicPr>
            <a:picLocks noChangeAspect="1"/>
          </p:cNvPicPr>
          <p:nvPr/>
        </p:nvPicPr>
        <p:blipFill>
          <a:blip r:embed="rId13"/>
          <a:stretch>
            <a:fillRect/>
          </a:stretch>
        </p:blipFill>
        <p:spPr>
          <a:xfrm>
            <a:off x="5777549" y="2008948"/>
            <a:ext cx="464860" cy="205758"/>
          </a:xfrm>
          <a:prstGeom prst="rect">
            <a:avLst/>
          </a:prstGeom>
        </p:spPr>
      </p:pic>
      <p:sp>
        <p:nvSpPr>
          <p:cNvPr id="23" name="Rectangle 22">
            <a:extLst>
              <a:ext uri="{FF2B5EF4-FFF2-40B4-BE49-F238E27FC236}">
                <a16:creationId xmlns:a16="http://schemas.microsoft.com/office/drawing/2014/main" id="{AB4C88D8-E07C-4679-84D8-3F7C172CBE7E}"/>
              </a:ext>
            </a:extLst>
          </p:cNvPr>
          <p:cNvSpPr/>
          <p:nvPr/>
        </p:nvSpPr>
        <p:spPr>
          <a:xfrm>
            <a:off x="1156332" y="491906"/>
            <a:ext cx="10071463" cy="696814"/>
          </a:xfrm>
          <a:prstGeom prst="rect">
            <a:avLst/>
          </a:prstGeom>
          <a:solidFill>
            <a:schemeClr val="tx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r>
              <a:rPr lang="en-US" sz="3200" b="1" dirty="0"/>
              <a:t>Barriers to Employment </a:t>
            </a:r>
            <a:r>
              <a:rPr lang="en-US" sz="3200" b="1" dirty="0">
                <a:sym typeface="Wingdings" panose="05000000000000000000" pitchFamily="2" charset="2"/>
              </a:rPr>
              <a:t> Comp Assess</a:t>
            </a:r>
            <a:endParaRPr lang="en-US" sz="3200" b="1" dirty="0"/>
          </a:p>
        </p:txBody>
      </p:sp>
      <p:grpSp>
        <p:nvGrpSpPr>
          <p:cNvPr id="30" name="Group 29">
            <a:extLst>
              <a:ext uri="{FF2B5EF4-FFF2-40B4-BE49-F238E27FC236}">
                <a16:creationId xmlns:a16="http://schemas.microsoft.com/office/drawing/2014/main" id="{8EA052DF-4448-4CF1-AA2A-537801BD0434}"/>
              </a:ext>
            </a:extLst>
          </p:cNvPr>
          <p:cNvGrpSpPr/>
          <p:nvPr/>
        </p:nvGrpSpPr>
        <p:grpSpPr>
          <a:xfrm>
            <a:off x="290025" y="360841"/>
            <a:ext cx="1102611" cy="958943"/>
            <a:chOff x="290025" y="360841"/>
            <a:chExt cx="1102611" cy="958943"/>
          </a:xfrm>
        </p:grpSpPr>
        <p:sp>
          <p:nvSpPr>
            <p:cNvPr id="31" name="Oval 30">
              <a:extLst>
                <a:ext uri="{FF2B5EF4-FFF2-40B4-BE49-F238E27FC236}">
                  <a16:creationId xmlns:a16="http://schemas.microsoft.com/office/drawing/2014/main" id="{E3931AED-679C-4BD8-85CF-4A19A7C00518}"/>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32" name="Rectangle 31">
              <a:extLst>
                <a:ext uri="{FF2B5EF4-FFF2-40B4-BE49-F238E27FC236}">
                  <a16:creationId xmlns:a16="http://schemas.microsoft.com/office/drawing/2014/main" id="{ED5C6DD0-835F-4E97-A6B7-B052FA63316C}"/>
                </a:ext>
              </a:extLst>
            </p:cNvPr>
            <p:cNvSpPr/>
            <p:nvPr/>
          </p:nvSpPr>
          <p:spPr>
            <a:xfrm>
              <a:off x="290025" y="547924"/>
              <a:ext cx="1102611" cy="584775"/>
            </a:xfrm>
            <a:prstGeom prst="rect">
              <a:avLst/>
            </a:prstGeom>
          </p:spPr>
          <p:txBody>
            <a:bodyPr wrap="square">
              <a:spAutoFit/>
            </a:bodyPr>
            <a:lstStyle/>
            <a:p>
              <a:pPr algn="ctr"/>
              <a:r>
                <a:rPr lang="en-US" sz="1600" b="1" dirty="0">
                  <a:solidFill>
                    <a:schemeClr val="tx1">
                      <a:lumMod val="65000"/>
                      <a:lumOff val="35000"/>
                    </a:schemeClr>
                  </a:solidFill>
                </a:rPr>
                <a:t>AOSOS Roadmap</a:t>
              </a:r>
            </a:p>
          </p:txBody>
        </p:sp>
      </p:grpSp>
      <p:pic>
        <p:nvPicPr>
          <p:cNvPr id="2" name="Picture 1">
            <a:extLst>
              <a:ext uri="{FF2B5EF4-FFF2-40B4-BE49-F238E27FC236}">
                <a16:creationId xmlns:a16="http://schemas.microsoft.com/office/drawing/2014/main" id="{80DAAFE9-428C-4F60-9F25-371899CED13B}"/>
              </a:ext>
            </a:extLst>
          </p:cNvPr>
          <p:cNvPicPr>
            <a:picLocks noChangeAspect="1"/>
          </p:cNvPicPr>
          <p:nvPr/>
        </p:nvPicPr>
        <p:blipFill>
          <a:blip r:embed="rId14"/>
          <a:stretch>
            <a:fillRect/>
          </a:stretch>
        </p:blipFill>
        <p:spPr>
          <a:xfrm>
            <a:off x="5214813" y="1826052"/>
            <a:ext cx="594412" cy="182896"/>
          </a:xfrm>
          <a:prstGeom prst="rect">
            <a:avLst/>
          </a:prstGeom>
        </p:spPr>
      </p:pic>
      <p:pic>
        <p:nvPicPr>
          <p:cNvPr id="5" name="Audio 4">
            <a:hlinkClick r:id="" action="ppaction://media"/>
            <a:extLst>
              <a:ext uri="{FF2B5EF4-FFF2-40B4-BE49-F238E27FC236}">
                <a16:creationId xmlns:a16="http://schemas.microsoft.com/office/drawing/2014/main" id="{E528996D-27E3-463D-B3E4-F21DFEB52C61}"/>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556210761"/>
      </p:ext>
    </p:extLst>
  </p:cSld>
  <p:clrMapOvr>
    <a:masterClrMapping/>
  </p:clrMapOvr>
  <mc:AlternateContent xmlns:mc="http://schemas.openxmlformats.org/markup-compatibility/2006" xmlns:p14="http://schemas.microsoft.com/office/powerpoint/2010/main">
    <mc:Choice Requires="p14">
      <p:transition spd="slow" p14:dur="2000" advTm="4709"/>
    </mc:Choice>
    <mc:Fallback xmlns="">
      <p:transition spd="slow" advTm="47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a:extLst>
              <a:ext uri="{FF2B5EF4-FFF2-40B4-BE49-F238E27FC236}">
                <a16:creationId xmlns:a16="http://schemas.microsoft.com/office/drawing/2014/main" id="{E5A0F063-94D9-44BC-B297-C368EF0A8D8B}"/>
              </a:ext>
            </a:extLst>
          </p:cNvPr>
          <p:cNvSpPr/>
          <p:nvPr/>
        </p:nvSpPr>
        <p:spPr>
          <a:xfrm>
            <a:off x="1409739" y="0"/>
            <a:ext cx="384756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itle 4">
            <a:extLst>
              <a:ext uri="{FF2B5EF4-FFF2-40B4-BE49-F238E27FC236}">
                <a16:creationId xmlns:a16="http://schemas.microsoft.com/office/drawing/2014/main" id="{8A34EA11-D482-4A27-B2B8-372B781A7BCC}"/>
              </a:ext>
            </a:extLst>
          </p:cNvPr>
          <p:cNvSpPr>
            <a:spLocks noGrp="1"/>
          </p:cNvSpPr>
          <p:nvPr>
            <p:ph type="title"/>
          </p:nvPr>
        </p:nvSpPr>
        <p:spPr>
          <a:xfrm rot="16200000">
            <a:off x="-2018837" y="1975744"/>
            <a:ext cx="5330545" cy="3236417"/>
          </a:xfrm>
        </p:spPr>
        <p:txBody>
          <a:bodyPr anchor="ctr"/>
          <a:lstStyle/>
          <a:p>
            <a:pPr algn="ctr"/>
            <a:r>
              <a:rPr lang="en-US" b="1" dirty="0"/>
              <a:t>WIOA Title I Training Series</a:t>
            </a:r>
          </a:p>
        </p:txBody>
      </p:sp>
      <p:sp>
        <p:nvSpPr>
          <p:cNvPr id="51" name="Rectangle 50">
            <a:extLst>
              <a:ext uri="{FF2B5EF4-FFF2-40B4-BE49-F238E27FC236}">
                <a16:creationId xmlns:a16="http://schemas.microsoft.com/office/drawing/2014/main" id="{BD52D50E-6990-4324-969F-F6EDC60C017F}"/>
              </a:ext>
            </a:extLst>
          </p:cNvPr>
          <p:cNvSpPr/>
          <p:nvPr/>
        </p:nvSpPr>
        <p:spPr>
          <a:xfrm>
            <a:off x="1931124" y="1515453"/>
            <a:ext cx="9459119" cy="353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itle 1">
            <a:extLst>
              <a:ext uri="{FF2B5EF4-FFF2-40B4-BE49-F238E27FC236}">
                <a16:creationId xmlns:a16="http://schemas.microsoft.com/office/drawing/2014/main" id="{82A329BA-E530-40A0-A55D-8A094789993B}"/>
              </a:ext>
            </a:extLst>
          </p:cNvPr>
          <p:cNvSpPr txBox="1">
            <a:spLocks/>
          </p:cNvSpPr>
          <p:nvPr/>
        </p:nvSpPr>
        <p:spPr>
          <a:xfrm>
            <a:off x="2067626" y="-48316"/>
            <a:ext cx="9491582" cy="132218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n-US"/>
              <a:t>Clarifying Expectations and Key Takeaways</a:t>
            </a:r>
            <a:endParaRPr lang="en-US" dirty="0"/>
          </a:p>
        </p:txBody>
      </p:sp>
      <p:sp>
        <p:nvSpPr>
          <p:cNvPr id="53" name="Hexagon 52">
            <a:extLst>
              <a:ext uri="{FF2B5EF4-FFF2-40B4-BE49-F238E27FC236}">
                <a16:creationId xmlns:a16="http://schemas.microsoft.com/office/drawing/2014/main" id="{5B9EE878-22C6-4FA9-9427-E16EFC8C40AD}"/>
              </a:ext>
            </a:extLst>
          </p:cNvPr>
          <p:cNvSpPr/>
          <p:nvPr/>
        </p:nvSpPr>
        <p:spPr>
          <a:xfrm>
            <a:off x="2264644" y="764856"/>
            <a:ext cx="2263335" cy="2201626"/>
          </a:xfrm>
          <a:prstGeom prst="hexagon">
            <a:avLst/>
          </a:prstGeom>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200" b="1" dirty="0"/>
              <a:t>Individual Employment Plan</a:t>
            </a:r>
            <a:endParaRPr lang="en-US" sz="2200" dirty="0"/>
          </a:p>
        </p:txBody>
      </p:sp>
      <p:sp>
        <p:nvSpPr>
          <p:cNvPr id="54" name="Hexagon 53">
            <a:extLst>
              <a:ext uri="{FF2B5EF4-FFF2-40B4-BE49-F238E27FC236}">
                <a16:creationId xmlns:a16="http://schemas.microsoft.com/office/drawing/2014/main" id="{BAFD6159-C703-4499-863B-B2F0404F59E4}"/>
              </a:ext>
            </a:extLst>
          </p:cNvPr>
          <p:cNvSpPr/>
          <p:nvPr/>
        </p:nvSpPr>
        <p:spPr>
          <a:xfrm>
            <a:off x="2287159" y="3149351"/>
            <a:ext cx="2263335" cy="220162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200" b="1" dirty="0"/>
              <a:t>Individual Service Strategies </a:t>
            </a:r>
          </a:p>
        </p:txBody>
      </p:sp>
      <p:sp>
        <p:nvSpPr>
          <p:cNvPr id="55" name="Hexagon 54">
            <a:extLst>
              <a:ext uri="{FF2B5EF4-FFF2-40B4-BE49-F238E27FC236}">
                <a16:creationId xmlns:a16="http://schemas.microsoft.com/office/drawing/2014/main" id="{F06B8795-02D4-4C69-94EF-370CE017AC53}"/>
              </a:ext>
            </a:extLst>
          </p:cNvPr>
          <p:cNvSpPr/>
          <p:nvPr/>
        </p:nvSpPr>
        <p:spPr>
          <a:xfrm>
            <a:off x="4155511" y="1954686"/>
            <a:ext cx="2263335" cy="220162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lvl="0" algn="ctr"/>
            <a:r>
              <a:rPr lang="en-US" sz="2200" b="1" dirty="0"/>
              <a:t>Work Experience</a:t>
            </a:r>
            <a:endParaRPr lang="en-US" sz="2200" dirty="0"/>
          </a:p>
        </p:txBody>
      </p:sp>
      <p:sp>
        <p:nvSpPr>
          <p:cNvPr id="56" name="Hexagon 55">
            <a:extLst>
              <a:ext uri="{FF2B5EF4-FFF2-40B4-BE49-F238E27FC236}">
                <a16:creationId xmlns:a16="http://schemas.microsoft.com/office/drawing/2014/main" id="{4D4AAE74-4196-4B2A-A249-8FDBD9204C10}"/>
              </a:ext>
            </a:extLst>
          </p:cNvPr>
          <p:cNvSpPr/>
          <p:nvPr/>
        </p:nvSpPr>
        <p:spPr>
          <a:xfrm>
            <a:off x="6026743" y="768449"/>
            <a:ext cx="2263335" cy="2201626"/>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lvl="0" algn="ctr"/>
            <a:r>
              <a:rPr lang="en-US" sz="2200" b="1" dirty="0"/>
              <a:t>Measurable Skill Gains</a:t>
            </a:r>
            <a:endParaRPr lang="en-US" sz="2200" dirty="0"/>
          </a:p>
        </p:txBody>
      </p:sp>
      <p:sp>
        <p:nvSpPr>
          <p:cNvPr id="57" name="Hexagon 56">
            <a:extLst>
              <a:ext uri="{FF2B5EF4-FFF2-40B4-BE49-F238E27FC236}">
                <a16:creationId xmlns:a16="http://schemas.microsoft.com/office/drawing/2014/main" id="{14711538-DE1C-44EB-AC9E-302D1727520A}"/>
              </a:ext>
            </a:extLst>
          </p:cNvPr>
          <p:cNvSpPr/>
          <p:nvPr/>
        </p:nvSpPr>
        <p:spPr>
          <a:xfrm>
            <a:off x="6025937" y="3140923"/>
            <a:ext cx="2263335" cy="2201626"/>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lvl="0" algn="ctr"/>
            <a:r>
              <a:rPr lang="en-US" sz="2200" b="1" dirty="0"/>
              <a:t>Credential Attainment</a:t>
            </a:r>
            <a:endParaRPr lang="en-US" sz="2200" dirty="0"/>
          </a:p>
        </p:txBody>
      </p:sp>
      <p:sp>
        <p:nvSpPr>
          <p:cNvPr id="58" name="Hexagon 57">
            <a:extLst>
              <a:ext uri="{FF2B5EF4-FFF2-40B4-BE49-F238E27FC236}">
                <a16:creationId xmlns:a16="http://schemas.microsoft.com/office/drawing/2014/main" id="{17B1A916-B65E-44F6-BF17-ED41C00823D3}"/>
              </a:ext>
            </a:extLst>
          </p:cNvPr>
          <p:cNvSpPr/>
          <p:nvPr/>
        </p:nvSpPr>
        <p:spPr>
          <a:xfrm>
            <a:off x="7878805" y="1919834"/>
            <a:ext cx="2263335" cy="2201626"/>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lvl="0" algn="ctr"/>
            <a:r>
              <a:rPr lang="en-US" sz="2200" b="1" dirty="0"/>
              <a:t>Exit</a:t>
            </a:r>
            <a:endParaRPr lang="en-US" sz="2200" dirty="0"/>
          </a:p>
        </p:txBody>
      </p:sp>
      <p:sp>
        <p:nvSpPr>
          <p:cNvPr id="59" name="Hexagon 58">
            <a:extLst>
              <a:ext uri="{FF2B5EF4-FFF2-40B4-BE49-F238E27FC236}">
                <a16:creationId xmlns:a16="http://schemas.microsoft.com/office/drawing/2014/main" id="{3F57AA80-9148-4704-A5FC-E0DF0C337CAF}"/>
              </a:ext>
            </a:extLst>
          </p:cNvPr>
          <p:cNvSpPr/>
          <p:nvPr/>
        </p:nvSpPr>
        <p:spPr>
          <a:xfrm>
            <a:off x="9568991" y="3317826"/>
            <a:ext cx="2263335" cy="2201626"/>
          </a:xfrm>
          <a:prstGeom prst="hexagon">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lvl="0" algn="ctr"/>
            <a:r>
              <a:rPr lang="en-US" sz="2200" b="1" dirty="0">
                <a:solidFill>
                  <a:schemeClr val="bg1"/>
                </a:solidFill>
              </a:rPr>
              <a:t>Follow-up Services (Youth)</a:t>
            </a:r>
            <a:endParaRPr lang="en-US" sz="2200" dirty="0">
              <a:solidFill>
                <a:schemeClr val="bg1"/>
              </a:solidFill>
            </a:endParaRPr>
          </a:p>
        </p:txBody>
      </p:sp>
      <p:pic>
        <p:nvPicPr>
          <p:cNvPr id="3" name="Audio 2">
            <a:hlinkClick r:id="" action="ppaction://media"/>
            <a:extLst>
              <a:ext uri="{FF2B5EF4-FFF2-40B4-BE49-F238E27FC236}">
                <a16:creationId xmlns:a16="http://schemas.microsoft.com/office/drawing/2014/main" id="{0B7BA0A9-0862-4D68-ACD4-85D1D97E02B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700963595"/>
      </p:ext>
    </p:extLst>
  </p:cSld>
  <p:clrMapOvr>
    <a:masterClrMapping/>
  </p:clrMapOvr>
  <mc:AlternateContent xmlns:mc="http://schemas.openxmlformats.org/markup-compatibility/2006" xmlns:p14="http://schemas.microsoft.com/office/powerpoint/2010/main">
    <mc:Choice Requires="p14">
      <p:transition spd="slow" p14:dur="2000" advTm="12961"/>
    </mc:Choice>
    <mc:Fallback xmlns="">
      <p:transition spd="slow" advTm="129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AC5353-CCE0-43F9-BDE6-D12411C72B23}"/>
              </a:ext>
            </a:extLst>
          </p:cNvPr>
          <p:cNvSpPr/>
          <p:nvPr/>
        </p:nvSpPr>
        <p:spPr>
          <a:xfrm>
            <a:off x="1156332" y="491906"/>
            <a:ext cx="10071463" cy="696814"/>
          </a:xfrm>
          <a:prstGeom prst="rect">
            <a:avLst/>
          </a:prstGeom>
          <a:solidFill>
            <a:schemeClr val="tx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r>
              <a:rPr lang="en-US" sz="3200" b="1" dirty="0"/>
              <a:t>Barriers to Employment </a:t>
            </a:r>
            <a:r>
              <a:rPr lang="en-US" sz="3200" b="1" dirty="0">
                <a:sym typeface="Wingdings" panose="05000000000000000000" pitchFamily="2" charset="2"/>
              </a:rPr>
              <a:t> Comp Assess</a:t>
            </a:r>
            <a:endParaRPr lang="en-US" sz="3200" b="1" dirty="0"/>
          </a:p>
        </p:txBody>
      </p:sp>
      <p:grpSp>
        <p:nvGrpSpPr>
          <p:cNvPr id="3" name="Group 2">
            <a:extLst>
              <a:ext uri="{FF2B5EF4-FFF2-40B4-BE49-F238E27FC236}">
                <a16:creationId xmlns:a16="http://schemas.microsoft.com/office/drawing/2014/main" id="{B9E47FD5-EB6A-4896-A6F2-BE8DFFFDC579}"/>
              </a:ext>
            </a:extLst>
          </p:cNvPr>
          <p:cNvGrpSpPr/>
          <p:nvPr/>
        </p:nvGrpSpPr>
        <p:grpSpPr>
          <a:xfrm>
            <a:off x="290025" y="360841"/>
            <a:ext cx="1102611" cy="958943"/>
            <a:chOff x="290025" y="360841"/>
            <a:chExt cx="1102611" cy="958943"/>
          </a:xfrm>
        </p:grpSpPr>
        <p:sp>
          <p:nvSpPr>
            <p:cNvPr id="4" name="Oval 3">
              <a:extLst>
                <a:ext uri="{FF2B5EF4-FFF2-40B4-BE49-F238E27FC236}">
                  <a16:creationId xmlns:a16="http://schemas.microsoft.com/office/drawing/2014/main" id="{2EA98572-A6B9-4816-9E2F-5BACF31291CF}"/>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5" name="Rectangle 4">
              <a:extLst>
                <a:ext uri="{FF2B5EF4-FFF2-40B4-BE49-F238E27FC236}">
                  <a16:creationId xmlns:a16="http://schemas.microsoft.com/office/drawing/2014/main" id="{F5CD78F4-302D-48F7-A50C-6848CE70B9D2}"/>
                </a:ext>
              </a:extLst>
            </p:cNvPr>
            <p:cNvSpPr/>
            <p:nvPr/>
          </p:nvSpPr>
          <p:spPr>
            <a:xfrm>
              <a:off x="290025" y="547924"/>
              <a:ext cx="1102611" cy="584775"/>
            </a:xfrm>
            <a:prstGeom prst="rect">
              <a:avLst/>
            </a:prstGeom>
          </p:spPr>
          <p:txBody>
            <a:bodyPr wrap="square">
              <a:spAutoFit/>
            </a:bodyPr>
            <a:lstStyle/>
            <a:p>
              <a:pPr algn="ctr"/>
              <a:r>
                <a:rPr lang="en-US" sz="1600" b="1" dirty="0">
                  <a:solidFill>
                    <a:schemeClr val="tx1">
                      <a:lumMod val="65000"/>
                      <a:lumOff val="35000"/>
                    </a:schemeClr>
                  </a:solidFill>
                </a:rPr>
                <a:t>AOSOS Roadmap</a:t>
              </a:r>
            </a:p>
          </p:txBody>
        </p:sp>
      </p:grpSp>
      <p:grpSp>
        <p:nvGrpSpPr>
          <p:cNvPr id="18" name="Group 17">
            <a:extLst>
              <a:ext uri="{FF2B5EF4-FFF2-40B4-BE49-F238E27FC236}">
                <a16:creationId xmlns:a16="http://schemas.microsoft.com/office/drawing/2014/main" id="{7537194D-800F-40F0-82C2-353878BAD281}"/>
              </a:ext>
            </a:extLst>
          </p:cNvPr>
          <p:cNvGrpSpPr/>
          <p:nvPr/>
        </p:nvGrpSpPr>
        <p:grpSpPr>
          <a:xfrm>
            <a:off x="-1186122" y="-1300172"/>
            <a:ext cx="5139875" cy="6298891"/>
            <a:chOff x="4909993" y="1543519"/>
            <a:chExt cx="5139875" cy="6298891"/>
          </a:xfrm>
        </p:grpSpPr>
        <p:sp>
          <p:nvSpPr>
            <p:cNvPr id="21" name="Freeform: Shape 20">
              <a:extLst>
                <a:ext uri="{FF2B5EF4-FFF2-40B4-BE49-F238E27FC236}">
                  <a16:creationId xmlns:a16="http://schemas.microsoft.com/office/drawing/2014/main" id="{0FB85946-CB6F-4F4E-A239-2FE52CBD4601}"/>
                </a:ext>
              </a:extLst>
            </p:cNvPr>
            <p:cNvSpPr/>
            <p:nvPr/>
          </p:nvSpPr>
          <p:spPr>
            <a:xfrm>
              <a:off x="4909993" y="154351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4" name="Freeform: Shape 23">
              <a:extLst>
                <a:ext uri="{FF2B5EF4-FFF2-40B4-BE49-F238E27FC236}">
                  <a16:creationId xmlns:a16="http://schemas.microsoft.com/office/drawing/2014/main" id="{C36B443F-5855-4E3A-A0D4-BFCEE39B3EA6}"/>
                </a:ext>
              </a:extLst>
            </p:cNvPr>
            <p:cNvSpPr/>
            <p:nvPr/>
          </p:nvSpPr>
          <p:spPr>
            <a:xfrm>
              <a:off x="6175635" y="274380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7" name="Freeform: Shape 26">
              <a:extLst>
                <a:ext uri="{FF2B5EF4-FFF2-40B4-BE49-F238E27FC236}">
                  <a16:creationId xmlns:a16="http://schemas.microsoft.com/office/drawing/2014/main" id="{81510310-16B8-42D3-9801-AB68145114B9}"/>
                </a:ext>
              </a:extLst>
            </p:cNvPr>
            <p:cNvSpPr/>
            <p:nvPr/>
          </p:nvSpPr>
          <p:spPr>
            <a:xfrm>
              <a:off x="7441278" y="394409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8" name="Rectangle 27">
              <a:extLst>
                <a:ext uri="{FF2B5EF4-FFF2-40B4-BE49-F238E27FC236}">
                  <a16:creationId xmlns:a16="http://schemas.microsoft.com/office/drawing/2014/main" id="{2453B07B-AB5C-48CD-9307-B9AEFF449DDE}"/>
                </a:ext>
              </a:extLst>
            </p:cNvPr>
            <p:cNvSpPr/>
            <p:nvPr/>
          </p:nvSpPr>
          <p:spPr>
            <a:xfrm>
              <a:off x="7488751" y="5030289"/>
              <a:ext cx="2561117" cy="2812121"/>
            </a:xfrm>
            <a:prstGeom prst="rect">
              <a:avLst/>
            </a:prstGeom>
            <a:solidFill>
              <a:schemeClr val="accent3"/>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lvl="0" algn="ctr" defTabSz="400050">
                <a:lnSpc>
                  <a:spcPct val="90000"/>
                </a:lnSpc>
                <a:spcBef>
                  <a:spcPct val="0"/>
                </a:spcBef>
                <a:spcAft>
                  <a:spcPct val="35000"/>
                </a:spcAft>
              </a:pPr>
              <a:r>
                <a:rPr lang="en-US" b="1" kern="1200" dirty="0"/>
                <a:t>Step 2</a:t>
              </a:r>
              <a:r>
                <a:rPr lang="en-US" b="1" dirty="0"/>
                <a:t>:  </a:t>
              </a:r>
              <a:r>
                <a:rPr lang="en-US" dirty="0"/>
                <a:t>Additional documentation of barriers should be captured in the </a:t>
              </a:r>
              <a:r>
                <a:rPr lang="en-US" b="1" dirty="0"/>
                <a:t>Comments tab in Comp Assess</a:t>
              </a:r>
              <a:endParaRPr lang="en-US" b="1" kern="1200" dirty="0"/>
            </a:p>
          </p:txBody>
        </p:sp>
      </p:grpSp>
      <p:pic>
        <p:nvPicPr>
          <p:cNvPr id="7" name="Picture 6">
            <a:extLst>
              <a:ext uri="{FF2B5EF4-FFF2-40B4-BE49-F238E27FC236}">
                <a16:creationId xmlns:a16="http://schemas.microsoft.com/office/drawing/2014/main" id="{13E7F6F5-CDF8-44A7-B74D-BF2951A4B237}"/>
              </a:ext>
            </a:extLst>
          </p:cNvPr>
          <p:cNvPicPr>
            <a:picLocks noChangeAspect="1"/>
          </p:cNvPicPr>
          <p:nvPr/>
        </p:nvPicPr>
        <p:blipFill rotWithShape="1">
          <a:blip r:embed="rId5"/>
          <a:srcRect b="7931"/>
          <a:stretch/>
        </p:blipFill>
        <p:spPr>
          <a:xfrm>
            <a:off x="4679974" y="1424843"/>
            <a:ext cx="6119390" cy="4413249"/>
          </a:xfrm>
          <a:prstGeom prst="rect">
            <a:avLst/>
          </a:prstGeom>
        </p:spPr>
      </p:pic>
      <p:sp>
        <p:nvSpPr>
          <p:cNvPr id="29" name="Arrow: Right 28">
            <a:extLst>
              <a:ext uri="{FF2B5EF4-FFF2-40B4-BE49-F238E27FC236}">
                <a16:creationId xmlns:a16="http://schemas.microsoft.com/office/drawing/2014/main" id="{4377BA0C-5C3C-41E3-839F-F7A7269CFB8A}"/>
              </a:ext>
            </a:extLst>
          </p:cNvPr>
          <p:cNvSpPr/>
          <p:nvPr/>
        </p:nvSpPr>
        <p:spPr>
          <a:xfrm>
            <a:off x="5726470" y="14793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6A7E3005-3456-4F4E-9235-6D0D82058737}"/>
              </a:ext>
            </a:extLst>
          </p:cNvPr>
          <p:cNvSpPr/>
          <p:nvPr/>
        </p:nvSpPr>
        <p:spPr>
          <a:xfrm rot="10800000">
            <a:off x="9708189" y="196402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udio 8">
            <a:hlinkClick r:id="" action="ppaction://media"/>
            <a:extLst>
              <a:ext uri="{FF2B5EF4-FFF2-40B4-BE49-F238E27FC236}">
                <a16:creationId xmlns:a16="http://schemas.microsoft.com/office/drawing/2014/main" id="{10033FAD-A764-46C5-8569-FA9D5B20415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194599139"/>
      </p:ext>
    </p:extLst>
  </p:cSld>
  <p:clrMapOvr>
    <a:masterClrMapping/>
  </p:clrMapOvr>
  <mc:AlternateContent xmlns:mc="http://schemas.openxmlformats.org/markup-compatibility/2006" xmlns:p14="http://schemas.microsoft.com/office/powerpoint/2010/main">
    <mc:Choice Requires="p14">
      <p:transition spd="slow" p14:dur="2000" advTm="8497"/>
    </mc:Choice>
    <mc:Fallback xmlns="">
      <p:transition spd="slow" advTm="84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Right 13">
            <a:extLst>
              <a:ext uri="{FF2B5EF4-FFF2-40B4-BE49-F238E27FC236}">
                <a16:creationId xmlns:a16="http://schemas.microsoft.com/office/drawing/2014/main" id="{20BE74F0-0F9E-468A-B2CC-56558FE5ECD6}"/>
              </a:ext>
            </a:extLst>
          </p:cNvPr>
          <p:cNvSpPr/>
          <p:nvPr/>
        </p:nvSpPr>
        <p:spPr>
          <a:xfrm>
            <a:off x="5615354" y="2533638"/>
            <a:ext cx="6286196" cy="2095524"/>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313F0D4D-948F-4E13-B36F-41310EF82018}"/>
              </a:ext>
            </a:extLst>
          </p:cNvPr>
          <p:cNvSpPr txBox="1"/>
          <p:nvPr/>
        </p:nvSpPr>
        <p:spPr>
          <a:xfrm>
            <a:off x="8048508" y="3135124"/>
            <a:ext cx="3612092" cy="892552"/>
          </a:xfrm>
          <a:prstGeom prst="rect">
            <a:avLst/>
          </a:prstGeom>
          <a:noFill/>
        </p:spPr>
        <p:txBody>
          <a:bodyPr wrap="square" rtlCol="0">
            <a:spAutoFit/>
          </a:bodyPr>
          <a:lstStyle/>
          <a:p>
            <a:pPr algn="ctr"/>
            <a:r>
              <a:rPr lang="en-US" sz="2600" b="1" dirty="0">
                <a:solidFill>
                  <a:schemeClr val="bg1"/>
                </a:solidFill>
              </a:rPr>
              <a:t>Employment Entry/Advancement</a:t>
            </a:r>
          </a:p>
        </p:txBody>
      </p:sp>
      <p:sp>
        <p:nvSpPr>
          <p:cNvPr id="9" name="Rectangle 8">
            <a:extLst>
              <a:ext uri="{FF2B5EF4-FFF2-40B4-BE49-F238E27FC236}">
                <a16:creationId xmlns:a16="http://schemas.microsoft.com/office/drawing/2014/main" id="{358B5185-3425-4ADB-A691-5B851A057B5B}"/>
              </a:ext>
            </a:extLst>
          </p:cNvPr>
          <p:cNvSpPr/>
          <p:nvPr/>
        </p:nvSpPr>
        <p:spPr>
          <a:xfrm>
            <a:off x="1119756" y="491906"/>
            <a:ext cx="10071463" cy="696814"/>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Combination of Services</a:t>
            </a:r>
          </a:p>
        </p:txBody>
      </p:sp>
      <p:grpSp>
        <p:nvGrpSpPr>
          <p:cNvPr id="13" name="Group 12">
            <a:extLst>
              <a:ext uri="{FF2B5EF4-FFF2-40B4-BE49-F238E27FC236}">
                <a16:creationId xmlns:a16="http://schemas.microsoft.com/office/drawing/2014/main" id="{0ECDFB5A-E5CE-449E-8ED4-0F94159B3332}"/>
              </a:ext>
            </a:extLst>
          </p:cNvPr>
          <p:cNvGrpSpPr/>
          <p:nvPr/>
        </p:nvGrpSpPr>
        <p:grpSpPr>
          <a:xfrm>
            <a:off x="1119756" y="1509961"/>
            <a:ext cx="7355972" cy="4278758"/>
            <a:chOff x="1796019" y="1409538"/>
            <a:chExt cx="6086324" cy="4721467"/>
          </a:xfrm>
        </p:grpSpPr>
        <p:sp>
          <p:nvSpPr>
            <p:cNvPr id="6" name="Freeform: Shape 5">
              <a:extLst>
                <a:ext uri="{FF2B5EF4-FFF2-40B4-BE49-F238E27FC236}">
                  <a16:creationId xmlns:a16="http://schemas.microsoft.com/office/drawing/2014/main" id="{F56616F1-8E11-465F-B86F-8952E649CBCD}"/>
                </a:ext>
              </a:extLst>
            </p:cNvPr>
            <p:cNvSpPr/>
            <p:nvPr/>
          </p:nvSpPr>
          <p:spPr>
            <a:xfrm rot="16200000">
              <a:off x="2478448" y="727111"/>
              <a:ext cx="4721467" cy="6086322"/>
            </a:xfrm>
            <a:custGeom>
              <a:avLst/>
              <a:gdLst>
                <a:gd name="connsiteX0" fmla="*/ 0 w 4334933"/>
                <a:gd name="connsiteY0" fmla="*/ 2167467 h 4334933"/>
                <a:gd name="connsiteX1" fmla="*/ 2167467 w 4334933"/>
                <a:gd name="connsiteY1" fmla="*/ 0 h 4334933"/>
                <a:gd name="connsiteX2" fmla="*/ 4334934 w 4334933"/>
                <a:gd name="connsiteY2" fmla="*/ 2167467 h 4334933"/>
                <a:gd name="connsiteX3" fmla="*/ 2167467 w 4334933"/>
                <a:gd name="connsiteY3" fmla="*/ 4334934 h 4334933"/>
                <a:gd name="connsiteX4" fmla="*/ 0 w 4334933"/>
                <a:gd name="connsiteY4" fmla="*/ 2167467 h 433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4933" h="4334933">
                  <a:moveTo>
                    <a:pt x="0" y="2167467"/>
                  </a:moveTo>
                  <a:cubicBezTo>
                    <a:pt x="0" y="970408"/>
                    <a:pt x="970408" y="0"/>
                    <a:pt x="2167467" y="0"/>
                  </a:cubicBezTo>
                  <a:cubicBezTo>
                    <a:pt x="3364526" y="0"/>
                    <a:pt x="4334934" y="970408"/>
                    <a:pt x="4334934" y="2167467"/>
                  </a:cubicBezTo>
                  <a:cubicBezTo>
                    <a:pt x="4334934" y="3364526"/>
                    <a:pt x="3364526" y="4334934"/>
                    <a:pt x="2167467" y="4334934"/>
                  </a:cubicBezTo>
                  <a:cubicBezTo>
                    <a:pt x="970408" y="4334934"/>
                    <a:pt x="0" y="3364526"/>
                    <a:pt x="0" y="2167467"/>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 wrap="square" lIns="1601961" tIns="452120" rIns="1601961" bIns="3486573" numCol="1" spcCol="1270" anchor="ctr" anchorCtr="0">
              <a:noAutofit/>
            </a:bodyPr>
            <a:lstStyle/>
            <a:p>
              <a:pPr marL="0" lvl="0" indent="0" algn="ctr" defTabSz="1200150">
                <a:lnSpc>
                  <a:spcPct val="90000"/>
                </a:lnSpc>
                <a:spcBef>
                  <a:spcPct val="0"/>
                </a:spcBef>
                <a:spcAft>
                  <a:spcPct val="35000"/>
                </a:spcAft>
                <a:buNone/>
              </a:pPr>
              <a:endParaRPr lang="en-US" sz="2700" kern="1200"/>
            </a:p>
          </p:txBody>
        </p:sp>
        <p:sp>
          <p:nvSpPr>
            <p:cNvPr id="7" name="Freeform: Shape 6">
              <a:extLst>
                <a:ext uri="{FF2B5EF4-FFF2-40B4-BE49-F238E27FC236}">
                  <a16:creationId xmlns:a16="http://schemas.microsoft.com/office/drawing/2014/main" id="{9F891897-4133-4F9E-A309-C7E469167241}"/>
                </a:ext>
              </a:extLst>
            </p:cNvPr>
            <p:cNvSpPr/>
            <p:nvPr/>
          </p:nvSpPr>
          <p:spPr>
            <a:xfrm rot="16200000">
              <a:off x="3845568" y="1597324"/>
              <a:ext cx="3541100" cy="4356285"/>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 wrap="square" lIns="1045871" tIns="421640" rIns="1045870" bIns="2453640" numCol="1" spcCol="1270" anchor="ctr" anchorCtr="0">
              <a:noAutofit/>
            </a:bodyPr>
            <a:lstStyle/>
            <a:p>
              <a:pPr marL="0" lvl="0" indent="0" defTabSz="1111250">
                <a:lnSpc>
                  <a:spcPct val="90000"/>
                </a:lnSpc>
                <a:spcBef>
                  <a:spcPct val="0"/>
                </a:spcBef>
                <a:spcAft>
                  <a:spcPct val="35000"/>
                </a:spcAft>
                <a:buNone/>
              </a:pPr>
              <a:endParaRPr lang="en-US" sz="2500" kern="1200" dirty="0"/>
            </a:p>
          </p:txBody>
        </p:sp>
        <p:sp>
          <p:nvSpPr>
            <p:cNvPr id="12" name="Rectangle 11">
              <a:extLst>
                <a:ext uri="{FF2B5EF4-FFF2-40B4-BE49-F238E27FC236}">
                  <a16:creationId xmlns:a16="http://schemas.microsoft.com/office/drawing/2014/main" id="{35E5C673-0004-4C02-8826-6086CEB5D785}"/>
                </a:ext>
              </a:extLst>
            </p:cNvPr>
            <p:cNvSpPr/>
            <p:nvPr/>
          </p:nvSpPr>
          <p:spPr>
            <a:xfrm>
              <a:off x="3577535" y="3335332"/>
              <a:ext cx="1589876" cy="896600"/>
            </a:xfrm>
            <a:prstGeom prst="rect">
              <a:avLst/>
            </a:prstGeom>
          </p:spPr>
          <p:txBody>
            <a:bodyPr wrap="square">
              <a:spAutoFit/>
            </a:bodyPr>
            <a:lstStyle/>
            <a:p>
              <a:pPr algn="ctr" defTabSz="1111250">
                <a:lnSpc>
                  <a:spcPct val="90000"/>
                </a:lnSpc>
                <a:spcBef>
                  <a:spcPct val="0"/>
                </a:spcBef>
              </a:pPr>
              <a:r>
                <a:rPr lang="en-US" sz="2600" b="1" dirty="0">
                  <a:solidFill>
                    <a:schemeClr val="bg1"/>
                  </a:solidFill>
                </a:rPr>
                <a:t>Preparation Services</a:t>
              </a:r>
            </a:p>
          </p:txBody>
        </p:sp>
        <p:sp>
          <p:nvSpPr>
            <p:cNvPr id="17" name="Rectangle 16">
              <a:extLst>
                <a:ext uri="{FF2B5EF4-FFF2-40B4-BE49-F238E27FC236}">
                  <a16:creationId xmlns:a16="http://schemas.microsoft.com/office/drawing/2014/main" id="{283683CF-3FA0-4F46-8E8F-B168E1E44830}"/>
                </a:ext>
              </a:extLst>
            </p:cNvPr>
            <p:cNvSpPr/>
            <p:nvPr/>
          </p:nvSpPr>
          <p:spPr>
            <a:xfrm>
              <a:off x="1796019" y="3308602"/>
              <a:ext cx="1637819" cy="923330"/>
            </a:xfrm>
            <a:prstGeom prst="rect">
              <a:avLst/>
            </a:prstGeom>
          </p:spPr>
          <p:txBody>
            <a:bodyPr wrap="square">
              <a:spAutoFit/>
            </a:bodyPr>
            <a:lstStyle/>
            <a:p>
              <a:pPr algn="ctr" defTabSz="1111250">
                <a:lnSpc>
                  <a:spcPct val="90000"/>
                </a:lnSpc>
                <a:spcBef>
                  <a:spcPct val="0"/>
                </a:spcBef>
              </a:pPr>
              <a:r>
                <a:rPr lang="en-US" sz="3000" b="1" dirty="0">
                  <a:solidFill>
                    <a:schemeClr val="bg1"/>
                  </a:solidFill>
                </a:rPr>
                <a:t>Supportive Services</a:t>
              </a:r>
            </a:p>
          </p:txBody>
        </p:sp>
      </p:grpSp>
      <p:sp>
        <p:nvSpPr>
          <p:cNvPr id="16" name="Freeform: Shape 15">
            <a:extLst>
              <a:ext uri="{FF2B5EF4-FFF2-40B4-BE49-F238E27FC236}">
                <a16:creationId xmlns:a16="http://schemas.microsoft.com/office/drawing/2014/main" id="{545F4A73-E23B-4162-9817-290D4A025334}"/>
              </a:ext>
            </a:extLst>
          </p:cNvPr>
          <p:cNvSpPr/>
          <p:nvPr/>
        </p:nvSpPr>
        <p:spPr>
          <a:xfrm rot="16200000">
            <a:off x="5762912" y="2033483"/>
            <a:ext cx="1853309" cy="3231705"/>
          </a:xfrm>
          <a:custGeom>
            <a:avLst/>
            <a:gdLst>
              <a:gd name="connsiteX0" fmla="*/ 0 w 2167466"/>
              <a:gd name="connsiteY0" fmla="*/ 1083733 h 2167466"/>
              <a:gd name="connsiteX1" fmla="*/ 1083733 w 2167466"/>
              <a:gd name="connsiteY1" fmla="*/ 0 h 2167466"/>
              <a:gd name="connsiteX2" fmla="*/ 2167466 w 2167466"/>
              <a:gd name="connsiteY2" fmla="*/ 1083733 h 2167466"/>
              <a:gd name="connsiteX3" fmla="*/ 1083733 w 2167466"/>
              <a:gd name="connsiteY3" fmla="*/ 2167466 h 2167466"/>
              <a:gd name="connsiteX4" fmla="*/ 0 w 2167466"/>
              <a:gd name="connsiteY4" fmla="*/ 1083733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466" h="2167466">
                <a:moveTo>
                  <a:pt x="0" y="1083733"/>
                </a:moveTo>
                <a:cubicBezTo>
                  <a:pt x="0" y="485204"/>
                  <a:pt x="485204" y="0"/>
                  <a:pt x="1083733" y="0"/>
                </a:cubicBezTo>
                <a:cubicBezTo>
                  <a:pt x="1682262" y="0"/>
                  <a:pt x="2167466" y="485204"/>
                  <a:pt x="2167466" y="1083733"/>
                </a:cubicBezTo>
                <a:cubicBezTo>
                  <a:pt x="2167466" y="1682262"/>
                  <a:pt x="1682262" y="2167466"/>
                  <a:pt x="1083733" y="2167466"/>
                </a:cubicBezTo>
                <a:cubicBezTo>
                  <a:pt x="485204" y="2167466"/>
                  <a:pt x="0" y="1682262"/>
                  <a:pt x="0" y="1083733"/>
                </a:cubicBez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 wrap="square" lIns="566338" tIns="790786" rIns="566338" bIns="790787" numCol="1" spcCol="1270" anchor="ctr" anchorCtr="0">
            <a:noAutofit/>
          </a:bodyPr>
          <a:lstStyle/>
          <a:p>
            <a:pPr marL="0" lvl="0" indent="0" algn="ctr" defTabSz="1555750">
              <a:lnSpc>
                <a:spcPct val="90000"/>
              </a:lnSpc>
              <a:spcBef>
                <a:spcPct val="0"/>
              </a:spcBef>
              <a:spcAft>
                <a:spcPct val="35000"/>
              </a:spcAft>
              <a:buNone/>
            </a:pPr>
            <a:r>
              <a:rPr lang="en-US" sz="2400" b="1" kern="1200" dirty="0"/>
              <a:t>Core </a:t>
            </a:r>
            <a:r>
              <a:rPr lang="en-US" sz="2400" b="1" dirty="0"/>
              <a:t>Education/ Employment Service</a:t>
            </a:r>
            <a:endParaRPr lang="en-US" sz="2400" b="1" kern="1200" dirty="0"/>
          </a:p>
        </p:txBody>
      </p:sp>
      <p:pic>
        <p:nvPicPr>
          <p:cNvPr id="11" name="Audio 10">
            <a:hlinkClick r:id="" action="ppaction://media"/>
            <a:extLst>
              <a:ext uri="{FF2B5EF4-FFF2-40B4-BE49-F238E27FC236}">
                <a16:creationId xmlns:a16="http://schemas.microsoft.com/office/drawing/2014/main" id="{803E24F2-47B8-4276-8A01-62A59076BA2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499847478"/>
      </p:ext>
    </p:extLst>
  </p:cSld>
  <p:clrMapOvr>
    <a:masterClrMapping/>
  </p:clrMapOvr>
  <mc:AlternateContent xmlns:mc="http://schemas.openxmlformats.org/markup-compatibility/2006" xmlns:p14="http://schemas.microsoft.com/office/powerpoint/2010/main">
    <mc:Choice Requires="p14">
      <p:transition spd="slow" p14:dur="2000" advTm="5104"/>
    </mc:Choice>
    <mc:Fallback xmlns="">
      <p:transition spd="slow" advTm="51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32927"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FBB1BA-0D85-480D-9A95-6915A4BF88C3}"/>
              </a:ext>
            </a:extLst>
          </p:cNvPr>
          <p:cNvSpPr/>
          <p:nvPr/>
        </p:nvSpPr>
        <p:spPr>
          <a:xfrm>
            <a:off x="1072303" y="300955"/>
            <a:ext cx="10071463" cy="696814"/>
          </a:xfrm>
          <a:prstGeom prst="rect">
            <a:avLst/>
          </a:prstGeom>
          <a:solidFill>
            <a:schemeClr val="tx2"/>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 Combination of Services</a:t>
            </a:r>
            <a:r>
              <a:rPr lang="en-US" sz="3000" b="1" dirty="0">
                <a:solidFill>
                  <a:schemeClr val="bg1"/>
                </a:solidFill>
                <a:sym typeface="Wingdings" panose="05000000000000000000" pitchFamily="2" charset="2"/>
              </a:rPr>
              <a:t></a:t>
            </a:r>
            <a:r>
              <a:rPr lang="en-US" sz="3000" b="1" dirty="0">
                <a:solidFill>
                  <a:schemeClr val="bg1"/>
                </a:solidFill>
              </a:rPr>
              <a:t> Services</a:t>
            </a:r>
          </a:p>
        </p:txBody>
      </p:sp>
      <p:grpSp>
        <p:nvGrpSpPr>
          <p:cNvPr id="7" name="Group 6">
            <a:extLst>
              <a:ext uri="{FF2B5EF4-FFF2-40B4-BE49-F238E27FC236}">
                <a16:creationId xmlns:a16="http://schemas.microsoft.com/office/drawing/2014/main" id="{D91FF659-C401-4CA4-80A3-6137D4A8AC01}"/>
              </a:ext>
            </a:extLst>
          </p:cNvPr>
          <p:cNvGrpSpPr/>
          <p:nvPr/>
        </p:nvGrpSpPr>
        <p:grpSpPr>
          <a:xfrm>
            <a:off x="296879" y="202345"/>
            <a:ext cx="1102611" cy="958943"/>
            <a:chOff x="296879" y="360841"/>
            <a:chExt cx="1102611" cy="958943"/>
          </a:xfrm>
        </p:grpSpPr>
        <p:sp>
          <p:nvSpPr>
            <p:cNvPr id="8" name="Oval 7">
              <a:extLst>
                <a:ext uri="{FF2B5EF4-FFF2-40B4-BE49-F238E27FC236}">
                  <a16:creationId xmlns:a16="http://schemas.microsoft.com/office/drawing/2014/main" id="{A29C3CB2-60A7-47A9-AC79-995908051994}"/>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9" name="Rectangle 8">
              <a:extLst>
                <a:ext uri="{FF2B5EF4-FFF2-40B4-BE49-F238E27FC236}">
                  <a16:creationId xmlns:a16="http://schemas.microsoft.com/office/drawing/2014/main" id="{ABB2A776-BFC5-4DA8-815C-0DBB2FFA5ECB}"/>
                </a:ext>
              </a:extLst>
            </p:cNvPr>
            <p:cNvSpPr/>
            <p:nvPr/>
          </p:nvSpPr>
          <p:spPr>
            <a:xfrm>
              <a:off x="296879" y="508154"/>
              <a:ext cx="1102611" cy="584775"/>
            </a:xfrm>
            <a:prstGeom prst="rect">
              <a:avLst/>
            </a:prstGeom>
            <a:ln>
              <a:noFill/>
            </a:ln>
          </p:spPr>
          <p:txBody>
            <a:bodyPr wrap="square">
              <a:spAutoFit/>
            </a:bodyPr>
            <a:lstStyle/>
            <a:p>
              <a:pPr algn="ctr"/>
              <a:r>
                <a:rPr lang="en-US" sz="1600" b="1" dirty="0">
                  <a:solidFill>
                    <a:schemeClr val="tx1">
                      <a:lumMod val="65000"/>
                      <a:lumOff val="35000"/>
                    </a:schemeClr>
                  </a:solidFill>
                </a:rPr>
                <a:t>AOSOS Roadmap</a:t>
              </a:r>
            </a:p>
          </p:txBody>
        </p:sp>
      </p:grpSp>
      <p:sp>
        <p:nvSpPr>
          <p:cNvPr id="5" name="Rectangle 4">
            <a:extLst>
              <a:ext uri="{FF2B5EF4-FFF2-40B4-BE49-F238E27FC236}">
                <a16:creationId xmlns:a16="http://schemas.microsoft.com/office/drawing/2014/main" id="{28AE189B-9979-4B5D-991A-1AFFACFC9820}"/>
              </a:ext>
            </a:extLst>
          </p:cNvPr>
          <p:cNvSpPr/>
          <p:nvPr/>
        </p:nvSpPr>
        <p:spPr>
          <a:xfrm>
            <a:off x="4206240" y="4474464"/>
            <a:ext cx="5986272" cy="292608"/>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udio 9">
            <a:hlinkClick r:id="" action="ppaction://media"/>
            <a:extLst>
              <a:ext uri="{FF2B5EF4-FFF2-40B4-BE49-F238E27FC236}">
                <a16:creationId xmlns:a16="http://schemas.microsoft.com/office/drawing/2014/main" id="{D2993514-C6BC-4551-93ED-DC928016F87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245786119"/>
      </p:ext>
    </p:extLst>
  </p:cSld>
  <p:clrMapOvr>
    <a:masterClrMapping/>
  </p:clrMapOvr>
  <mc:AlternateContent xmlns:mc="http://schemas.openxmlformats.org/markup-compatibility/2006" xmlns:p14="http://schemas.microsoft.com/office/powerpoint/2010/main">
    <mc:Choice Requires="p14">
      <p:transition spd="slow" p14:dur="2000" advTm="4666"/>
    </mc:Choice>
    <mc:Fallback xmlns="">
      <p:transition spd="slow" advTm="46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7996DB1-BC35-4F3B-9C1C-1D75A8FBB0D1}"/>
              </a:ext>
            </a:extLst>
          </p:cNvPr>
          <p:cNvPicPr>
            <a:picLocks noChangeAspect="1"/>
          </p:cNvPicPr>
          <p:nvPr/>
        </p:nvPicPr>
        <p:blipFill rotWithShape="1">
          <a:blip r:embed="rId5"/>
          <a:srcRect b="5787"/>
          <a:stretch/>
        </p:blipFill>
        <p:spPr>
          <a:xfrm>
            <a:off x="4080742" y="1300069"/>
            <a:ext cx="6111770" cy="4444239"/>
          </a:xfrm>
          <a:prstGeom prst="rect">
            <a:avLst/>
          </a:prstGeom>
        </p:spPr>
      </p:pic>
      <p:sp>
        <p:nvSpPr>
          <p:cNvPr id="6" name="Rectangle 5">
            <a:extLst>
              <a:ext uri="{FF2B5EF4-FFF2-40B4-BE49-F238E27FC236}">
                <a16:creationId xmlns:a16="http://schemas.microsoft.com/office/drawing/2014/main" id="{0CFBB1BA-0D85-480D-9A95-6915A4BF88C3}"/>
              </a:ext>
            </a:extLst>
          </p:cNvPr>
          <p:cNvSpPr/>
          <p:nvPr/>
        </p:nvSpPr>
        <p:spPr>
          <a:xfrm>
            <a:off x="1072303" y="300955"/>
            <a:ext cx="10071463" cy="696814"/>
          </a:xfrm>
          <a:prstGeom prst="rect">
            <a:avLst/>
          </a:prstGeom>
          <a:solidFill>
            <a:schemeClr val="tx2"/>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 Planned and Actual WIOA Services</a:t>
            </a:r>
            <a:r>
              <a:rPr lang="en-US" sz="3000" b="1" dirty="0">
                <a:solidFill>
                  <a:schemeClr val="bg1"/>
                </a:solidFill>
                <a:sym typeface="Wingdings" panose="05000000000000000000" pitchFamily="2" charset="2"/>
              </a:rPr>
              <a:t></a:t>
            </a:r>
            <a:r>
              <a:rPr lang="en-US" sz="3000" b="1" dirty="0">
                <a:solidFill>
                  <a:schemeClr val="bg1"/>
                </a:solidFill>
              </a:rPr>
              <a:t> Services</a:t>
            </a:r>
          </a:p>
        </p:txBody>
      </p:sp>
      <p:grpSp>
        <p:nvGrpSpPr>
          <p:cNvPr id="7" name="Group 6">
            <a:extLst>
              <a:ext uri="{FF2B5EF4-FFF2-40B4-BE49-F238E27FC236}">
                <a16:creationId xmlns:a16="http://schemas.microsoft.com/office/drawing/2014/main" id="{D91FF659-C401-4CA4-80A3-6137D4A8AC01}"/>
              </a:ext>
            </a:extLst>
          </p:cNvPr>
          <p:cNvGrpSpPr/>
          <p:nvPr/>
        </p:nvGrpSpPr>
        <p:grpSpPr>
          <a:xfrm>
            <a:off x="296879" y="202345"/>
            <a:ext cx="1102611" cy="958943"/>
            <a:chOff x="296879" y="360841"/>
            <a:chExt cx="1102611" cy="958943"/>
          </a:xfrm>
        </p:grpSpPr>
        <p:sp>
          <p:nvSpPr>
            <p:cNvPr id="8" name="Oval 7">
              <a:extLst>
                <a:ext uri="{FF2B5EF4-FFF2-40B4-BE49-F238E27FC236}">
                  <a16:creationId xmlns:a16="http://schemas.microsoft.com/office/drawing/2014/main" id="{A29C3CB2-60A7-47A9-AC79-995908051994}"/>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9" name="Rectangle 8">
              <a:extLst>
                <a:ext uri="{FF2B5EF4-FFF2-40B4-BE49-F238E27FC236}">
                  <a16:creationId xmlns:a16="http://schemas.microsoft.com/office/drawing/2014/main" id="{ABB2A776-BFC5-4DA8-815C-0DBB2FFA5ECB}"/>
                </a:ext>
              </a:extLst>
            </p:cNvPr>
            <p:cNvSpPr/>
            <p:nvPr/>
          </p:nvSpPr>
          <p:spPr>
            <a:xfrm>
              <a:off x="296879" y="508154"/>
              <a:ext cx="1102611" cy="584775"/>
            </a:xfrm>
            <a:prstGeom prst="rect">
              <a:avLst/>
            </a:prstGeom>
            <a:ln>
              <a:noFill/>
            </a:ln>
          </p:spPr>
          <p:txBody>
            <a:bodyPr wrap="square">
              <a:spAutoFit/>
            </a:bodyPr>
            <a:lstStyle/>
            <a:p>
              <a:pPr algn="ctr"/>
              <a:r>
                <a:rPr lang="en-US" sz="1600" b="1" dirty="0">
                  <a:solidFill>
                    <a:schemeClr val="tx1">
                      <a:lumMod val="65000"/>
                      <a:lumOff val="35000"/>
                    </a:schemeClr>
                  </a:solidFill>
                </a:rPr>
                <a:t>AOSOS Roadmap</a:t>
              </a:r>
            </a:p>
          </p:txBody>
        </p:sp>
      </p:grpSp>
      <p:sp>
        <p:nvSpPr>
          <p:cNvPr id="4" name="Arrow: Right 3">
            <a:extLst>
              <a:ext uri="{FF2B5EF4-FFF2-40B4-BE49-F238E27FC236}">
                <a16:creationId xmlns:a16="http://schemas.microsoft.com/office/drawing/2014/main" id="{FCA40971-7388-45B6-BCE4-3BCE44777A51}"/>
              </a:ext>
            </a:extLst>
          </p:cNvPr>
          <p:cNvSpPr/>
          <p:nvPr/>
        </p:nvSpPr>
        <p:spPr>
          <a:xfrm>
            <a:off x="3584448" y="1802501"/>
            <a:ext cx="1877568" cy="536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9E8A5F8C-5C1C-4010-961A-7434DC6FD5F3}"/>
              </a:ext>
            </a:extLst>
          </p:cNvPr>
          <p:cNvSpPr/>
          <p:nvPr/>
        </p:nvSpPr>
        <p:spPr>
          <a:xfrm rot="10800000">
            <a:off x="8211312" y="1366361"/>
            <a:ext cx="1877568" cy="536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D16F221-53DE-44B9-BBD9-C04BBE713849}"/>
              </a:ext>
            </a:extLst>
          </p:cNvPr>
          <p:cNvSpPr/>
          <p:nvPr/>
        </p:nvSpPr>
        <p:spPr>
          <a:xfrm>
            <a:off x="1072303" y="2377439"/>
            <a:ext cx="2304881" cy="2755053"/>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marL="109538" lvl="0" defTabSz="400050">
              <a:lnSpc>
                <a:spcPct val="90000"/>
              </a:lnSpc>
              <a:spcBef>
                <a:spcPct val="0"/>
              </a:spcBef>
            </a:pPr>
            <a:r>
              <a:rPr lang="en-US" b="1" kern="1200" dirty="0"/>
              <a:t>Step 1: </a:t>
            </a:r>
            <a:r>
              <a:rPr lang="en-US" kern="1200" dirty="0"/>
              <a:t>Designate and fund specific services that</a:t>
            </a:r>
            <a:r>
              <a:rPr lang="en-US" dirty="0"/>
              <a:t> align with education, employment, and supportive services a participant is receiving in the </a:t>
            </a:r>
            <a:r>
              <a:rPr lang="en-US" b="1" dirty="0"/>
              <a:t>Services tab in Services.</a:t>
            </a:r>
            <a:endParaRPr lang="en-US" dirty="0"/>
          </a:p>
        </p:txBody>
      </p:sp>
      <p:sp>
        <p:nvSpPr>
          <p:cNvPr id="5" name="Rectangle 4">
            <a:extLst>
              <a:ext uri="{FF2B5EF4-FFF2-40B4-BE49-F238E27FC236}">
                <a16:creationId xmlns:a16="http://schemas.microsoft.com/office/drawing/2014/main" id="{28AE189B-9979-4B5D-991A-1AFFACFC9820}"/>
              </a:ext>
            </a:extLst>
          </p:cNvPr>
          <p:cNvSpPr/>
          <p:nvPr/>
        </p:nvSpPr>
        <p:spPr>
          <a:xfrm>
            <a:off x="4206240" y="4474464"/>
            <a:ext cx="5986272" cy="292608"/>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2A372E9-404A-4D14-8DFD-7D698BD6D58D}"/>
              </a:ext>
            </a:extLst>
          </p:cNvPr>
          <p:cNvPicPr>
            <a:picLocks noChangeAspect="1"/>
          </p:cNvPicPr>
          <p:nvPr/>
        </p:nvPicPr>
        <p:blipFill>
          <a:blip r:embed="rId6"/>
          <a:stretch>
            <a:fillRect/>
          </a:stretch>
        </p:blipFill>
        <p:spPr>
          <a:xfrm>
            <a:off x="4523232" y="1708191"/>
            <a:ext cx="594412" cy="182896"/>
          </a:xfrm>
          <a:prstGeom prst="rect">
            <a:avLst/>
          </a:prstGeom>
        </p:spPr>
      </p:pic>
      <p:pic>
        <p:nvPicPr>
          <p:cNvPr id="13" name="Audio 12">
            <a:hlinkClick r:id="" action="ppaction://media"/>
            <a:extLst>
              <a:ext uri="{FF2B5EF4-FFF2-40B4-BE49-F238E27FC236}">
                <a16:creationId xmlns:a16="http://schemas.microsoft.com/office/drawing/2014/main" id="{CB4F9DDB-66EE-49BA-9AEB-DDBA376C73C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906593595"/>
      </p:ext>
    </p:extLst>
  </p:cSld>
  <p:clrMapOvr>
    <a:masterClrMapping/>
  </p:clrMapOvr>
  <mc:AlternateContent xmlns:mc="http://schemas.openxmlformats.org/markup-compatibility/2006" xmlns:p14="http://schemas.microsoft.com/office/powerpoint/2010/main">
    <mc:Choice Requires="p14">
      <p:transition spd="slow" p14:dur="2000" advTm="7516"/>
    </mc:Choice>
    <mc:Fallback xmlns="">
      <p:transition spd="slow" advTm="75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FBB1BA-0D85-480D-9A95-6915A4BF88C3}"/>
              </a:ext>
            </a:extLst>
          </p:cNvPr>
          <p:cNvSpPr/>
          <p:nvPr/>
        </p:nvSpPr>
        <p:spPr>
          <a:xfrm>
            <a:off x="1072303" y="300955"/>
            <a:ext cx="10071463" cy="696814"/>
          </a:xfrm>
          <a:prstGeom prst="rect">
            <a:avLst/>
          </a:prstGeom>
          <a:solidFill>
            <a:schemeClr val="tx2"/>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 Combination of Services </a:t>
            </a:r>
            <a:r>
              <a:rPr lang="en-US" sz="3000" b="1" dirty="0">
                <a:solidFill>
                  <a:schemeClr val="bg1"/>
                </a:solidFill>
                <a:sym typeface="Wingdings" panose="05000000000000000000" pitchFamily="2" charset="2"/>
              </a:rPr>
              <a:t></a:t>
            </a:r>
            <a:r>
              <a:rPr lang="en-US" sz="3000" b="1" dirty="0">
                <a:solidFill>
                  <a:schemeClr val="bg1"/>
                </a:solidFill>
              </a:rPr>
              <a:t> Services</a:t>
            </a:r>
          </a:p>
        </p:txBody>
      </p:sp>
      <p:grpSp>
        <p:nvGrpSpPr>
          <p:cNvPr id="7" name="Group 6">
            <a:extLst>
              <a:ext uri="{FF2B5EF4-FFF2-40B4-BE49-F238E27FC236}">
                <a16:creationId xmlns:a16="http://schemas.microsoft.com/office/drawing/2014/main" id="{D91FF659-C401-4CA4-80A3-6137D4A8AC01}"/>
              </a:ext>
            </a:extLst>
          </p:cNvPr>
          <p:cNvGrpSpPr/>
          <p:nvPr/>
        </p:nvGrpSpPr>
        <p:grpSpPr>
          <a:xfrm>
            <a:off x="296879" y="202345"/>
            <a:ext cx="1102611" cy="958943"/>
            <a:chOff x="296879" y="360841"/>
            <a:chExt cx="1102611" cy="958943"/>
          </a:xfrm>
        </p:grpSpPr>
        <p:sp>
          <p:nvSpPr>
            <p:cNvPr id="8" name="Oval 7">
              <a:extLst>
                <a:ext uri="{FF2B5EF4-FFF2-40B4-BE49-F238E27FC236}">
                  <a16:creationId xmlns:a16="http://schemas.microsoft.com/office/drawing/2014/main" id="{A29C3CB2-60A7-47A9-AC79-995908051994}"/>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9" name="Rectangle 8">
              <a:extLst>
                <a:ext uri="{FF2B5EF4-FFF2-40B4-BE49-F238E27FC236}">
                  <a16:creationId xmlns:a16="http://schemas.microsoft.com/office/drawing/2014/main" id="{ABB2A776-BFC5-4DA8-815C-0DBB2FFA5ECB}"/>
                </a:ext>
              </a:extLst>
            </p:cNvPr>
            <p:cNvSpPr/>
            <p:nvPr/>
          </p:nvSpPr>
          <p:spPr>
            <a:xfrm>
              <a:off x="296879" y="508154"/>
              <a:ext cx="1102611" cy="584775"/>
            </a:xfrm>
            <a:prstGeom prst="rect">
              <a:avLst/>
            </a:prstGeom>
            <a:ln>
              <a:noFill/>
            </a:ln>
          </p:spPr>
          <p:txBody>
            <a:bodyPr wrap="square">
              <a:spAutoFit/>
            </a:bodyPr>
            <a:lstStyle/>
            <a:p>
              <a:pPr algn="ctr"/>
              <a:r>
                <a:rPr lang="en-US" sz="1600" b="1" dirty="0">
                  <a:solidFill>
                    <a:schemeClr val="tx1">
                      <a:lumMod val="65000"/>
                      <a:lumOff val="35000"/>
                    </a:schemeClr>
                  </a:solidFill>
                </a:rPr>
                <a:t>AOSOS Roadmap</a:t>
              </a:r>
            </a:p>
          </p:txBody>
        </p:sp>
      </p:grpSp>
      <p:pic>
        <p:nvPicPr>
          <p:cNvPr id="3" name="Picture 2">
            <a:extLst>
              <a:ext uri="{FF2B5EF4-FFF2-40B4-BE49-F238E27FC236}">
                <a16:creationId xmlns:a16="http://schemas.microsoft.com/office/drawing/2014/main" id="{FAAC6015-D35A-43FE-B1A5-CB5055F34772}"/>
              </a:ext>
            </a:extLst>
          </p:cNvPr>
          <p:cNvPicPr>
            <a:picLocks noChangeAspect="1"/>
          </p:cNvPicPr>
          <p:nvPr/>
        </p:nvPicPr>
        <p:blipFill rotWithShape="1">
          <a:blip r:embed="rId5"/>
          <a:srcRect b="7829"/>
          <a:stretch/>
        </p:blipFill>
        <p:spPr>
          <a:xfrm>
            <a:off x="4152626" y="1279250"/>
            <a:ext cx="6325148" cy="4382996"/>
          </a:xfrm>
          <a:prstGeom prst="rect">
            <a:avLst/>
          </a:prstGeom>
        </p:spPr>
      </p:pic>
      <p:sp>
        <p:nvSpPr>
          <p:cNvPr id="10" name="Rectangle 9">
            <a:extLst>
              <a:ext uri="{FF2B5EF4-FFF2-40B4-BE49-F238E27FC236}">
                <a16:creationId xmlns:a16="http://schemas.microsoft.com/office/drawing/2014/main" id="{68DCE80C-1443-4333-81D5-46996F44BD33}"/>
              </a:ext>
            </a:extLst>
          </p:cNvPr>
          <p:cNvSpPr/>
          <p:nvPr/>
        </p:nvSpPr>
        <p:spPr>
          <a:xfrm>
            <a:off x="1399490" y="2248413"/>
            <a:ext cx="2434386" cy="2629398"/>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lvl="0" algn="ctr" defTabSz="400050">
              <a:lnSpc>
                <a:spcPct val="90000"/>
              </a:lnSpc>
              <a:spcBef>
                <a:spcPct val="0"/>
              </a:spcBef>
              <a:spcAft>
                <a:spcPct val="35000"/>
              </a:spcAft>
            </a:pPr>
            <a:r>
              <a:rPr lang="en-US" b="1" kern="1200" dirty="0"/>
              <a:t>Step 2:  </a:t>
            </a:r>
            <a:r>
              <a:rPr lang="en-US" dirty="0"/>
              <a:t>Document specific details related to education, employment, and supportive service experiences in the </a:t>
            </a:r>
            <a:r>
              <a:rPr lang="en-US" b="1" dirty="0"/>
              <a:t>Comments tab in Services</a:t>
            </a:r>
            <a:r>
              <a:rPr lang="en-US" dirty="0"/>
              <a:t>.</a:t>
            </a:r>
          </a:p>
        </p:txBody>
      </p:sp>
      <p:sp>
        <p:nvSpPr>
          <p:cNvPr id="11" name="Arrow: Right 10">
            <a:extLst>
              <a:ext uri="{FF2B5EF4-FFF2-40B4-BE49-F238E27FC236}">
                <a16:creationId xmlns:a16="http://schemas.microsoft.com/office/drawing/2014/main" id="{C531020D-964B-4BF7-BD88-BCE14D5CC13A}"/>
              </a:ext>
            </a:extLst>
          </p:cNvPr>
          <p:cNvSpPr/>
          <p:nvPr/>
        </p:nvSpPr>
        <p:spPr>
          <a:xfrm>
            <a:off x="6242304" y="1294284"/>
            <a:ext cx="1072896"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A12B45-0890-4CBD-B9F8-67E5DC299BCF}"/>
              </a:ext>
            </a:extLst>
          </p:cNvPr>
          <p:cNvPicPr>
            <a:picLocks noChangeAspect="1"/>
          </p:cNvPicPr>
          <p:nvPr/>
        </p:nvPicPr>
        <p:blipFill>
          <a:blip r:embed="rId6"/>
          <a:stretch>
            <a:fillRect/>
          </a:stretch>
        </p:blipFill>
        <p:spPr>
          <a:xfrm>
            <a:off x="4694790" y="1611608"/>
            <a:ext cx="594412" cy="182896"/>
          </a:xfrm>
          <a:prstGeom prst="rect">
            <a:avLst/>
          </a:prstGeom>
        </p:spPr>
      </p:pic>
      <p:grpSp>
        <p:nvGrpSpPr>
          <p:cNvPr id="16" name="Group 15">
            <a:extLst>
              <a:ext uri="{FF2B5EF4-FFF2-40B4-BE49-F238E27FC236}">
                <a16:creationId xmlns:a16="http://schemas.microsoft.com/office/drawing/2014/main" id="{856E3E73-D19A-4CD6-96C1-F5F25A0ECF8D}"/>
              </a:ext>
            </a:extLst>
          </p:cNvPr>
          <p:cNvGrpSpPr/>
          <p:nvPr/>
        </p:nvGrpSpPr>
        <p:grpSpPr>
          <a:xfrm>
            <a:off x="4354573" y="2080900"/>
            <a:ext cx="5921253" cy="2130965"/>
            <a:chOff x="4354573" y="1987116"/>
            <a:chExt cx="5921253" cy="2130965"/>
          </a:xfrm>
        </p:grpSpPr>
        <p:pic>
          <p:nvPicPr>
            <p:cNvPr id="2" name="Picture 1">
              <a:extLst>
                <a:ext uri="{FF2B5EF4-FFF2-40B4-BE49-F238E27FC236}">
                  <a16:creationId xmlns:a16="http://schemas.microsoft.com/office/drawing/2014/main" id="{2C3EEDE7-7725-4AD6-A2B4-F74C0351648D}"/>
                </a:ext>
              </a:extLst>
            </p:cNvPr>
            <p:cNvPicPr>
              <a:picLocks noChangeAspect="1"/>
            </p:cNvPicPr>
            <p:nvPr/>
          </p:nvPicPr>
          <p:blipFill>
            <a:blip r:embed="rId7"/>
            <a:stretch>
              <a:fillRect/>
            </a:stretch>
          </p:blipFill>
          <p:spPr>
            <a:xfrm>
              <a:off x="4354573" y="2174813"/>
              <a:ext cx="5921253" cy="1943268"/>
            </a:xfrm>
            <a:prstGeom prst="rect">
              <a:avLst/>
            </a:prstGeom>
          </p:spPr>
        </p:pic>
        <p:pic>
          <p:nvPicPr>
            <p:cNvPr id="15" name="Picture 14">
              <a:extLst>
                <a:ext uri="{FF2B5EF4-FFF2-40B4-BE49-F238E27FC236}">
                  <a16:creationId xmlns:a16="http://schemas.microsoft.com/office/drawing/2014/main" id="{08FCEA08-8B10-41D5-BD97-55F0FC85E0E5}"/>
                </a:ext>
              </a:extLst>
            </p:cNvPr>
            <p:cNvPicPr>
              <a:picLocks noChangeAspect="1"/>
            </p:cNvPicPr>
            <p:nvPr/>
          </p:nvPicPr>
          <p:blipFill>
            <a:blip r:embed="rId8"/>
            <a:stretch>
              <a:fillRect/>
            </a:stretch>
          </p:blipFill>
          <p:spPr>
            <a:xfrm>
              <a:off x="10114935" y="1987116"/>
              <a:ext cx="114310" cy="342930"/>
            </a:xfrm>
            <a:prstGeom prst="rect">
              <a:avLst/>
            </a:prstGeom>
          </p:spPr>
        </p:pic>
      </p:grpSp>
      <p:sp>
        <p:nvSpPr>
          <p:cNvPr id="12" name="Arrow: Right 11">
            <a:extLst>
              <a:ext uri="{FF2B5EF4-FFF2-40B4-BE49-F238E27FC236}">
                <a16:creationId xmlns:a16="http://schemas.microsoft.com/office/drawing/2014/main" id="{56439989-A1FD-43A2-B06A-1738914BDAF2}"/>
              </a:ext>
            </a:extLst>
          </p:cNvPr>
          <p:cNvSpPr/>
          <p:nvPr/>
        </p:nvSpPr>
        <p:spPr>
          <a:xfrm rot="10800000">
            <a:off x="9834415" y="1726342"/>
            <a:ext cx="1084770"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Audio 18">
            <a:hlinkClick r:id="" action="ppaction://media"/>
            <a:extLst>
              <a:ext uri="{FF2B5EF4-FFF2-40B4-BE49-F238E27FC236}">
                <a16:creationId xmlns:a16="http://schemas.microsoft.com/office/drawing/2014/main" id="{13089C44-1C9A-4E13-BB7E-A99399486EC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895819444"/>
      </p:ext>
    </p:extLst>
  </p:cSld>
  <p:clrMapOvr>
    <a:masterClrMapping/>
  </p:clrMapOvr>
  <mc:AlternateContent xmlns:mc="http://schemas.openxmlformats.org/markup-compatibility/2006" xmlns:p14="http://schemas.microsoft.com/office/powerpoint/2010/main">
    <mc:Choice Requires="p14">
      <p:transition spd="slow" p14:dur="2000" advTm="13183"/>
    </mc:Choice>
    <mc:Fallback xmlns="">
      <p:transition spd="slow" advTm="131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1A7E1-4311-4C47-AD7A-28C2C676D815}"/>
              </a:ext>
            </a:extLst>
          </p:cNvPr>
          <p:cNvSpPr>
            <a:spLocks noGrp="1"/>
          </p:cNvSpPr>
          <p:nvPr>
            <p:ph type="title"/>
          </p:nvPr>
        </p:nvSpPr>
        <p:spPr/>
        <p:txBody>
          <a:bodyPr/>
          <a:lstStyle/>
          <a:p>
            <a:r>
              <a:rPr lang="en-US" dirty="0"/>
              <a:t>	</a:t>
            </a:r>
          </a:p>
        </p:txBody>
      </p:sp>
      <p:sp>
        <p:nvSpPr>
          <p:cNvPr id="6" name="Rectangle 5">
            <a:extLst>
              <a:ext uri="{FF2B5EF4-FFF2-40B4-BE49-F238E27FC236}">
                <a16:creationId xmlns:a16="http://schemas.microsoft.com/office/drawing/2014/main" id="{224EAD5B-37B6-49E6-9E8B-9F5C1FB7CC11}"/>
              </a:ext>
            </a:extLst>
          </p:cNvPr>
          <p:cNvSpPr/>
          <p:nvPr/>
        </p:nvSpPr>
        <p:spPr>
          <a:xfrm>
            <a:off x="1036320" y="351917"/>
            <a:ext cx="10946675" cy="5669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50A9A4-0E25-4C91-896C-581EE8ADAA5E}"/>
              </a:ext>
            </a:extLst>
          </p:cNvPr>
          <p:cNvSpPr txBox="1"/>
          <p:nvPr/>
        </p:nvSpPr>
        <p:spPr>
          <a:xfrm>
            <a:off x="2954896" y="133050"/>
            <a:ext cx="1865704" cy="369332"/>
          </a:xfrm>
          <a:prstGeom prst="rect">
            <a:avLst/>
          </a:prstGeom>
          <a:noFill/>
        </p:spPr>
        <p:txBody>
          <a:bodyPr wrap="none" rtlCol="0">
            <a:spAutoFit/>
          </a:bodyPr>
          <a:lstStyle/>
          <a:p>
            <a:r>
              <a:rPr lang="en-US" b="1" dirty="0"/>
              <a:t>Plan Components</a:t>
            </a:r>
          </a:p>
        </p:txBody>
      </p:sp>
      <p:graphicFrame>
        <p:nvGraphicFramePr>
          <p:cNvPr id="7" name="Diagram 6">
            <a:extLst>
              <a:ext uri="{FF2B5EF4-FFF2-40B4-BE49-F238E27FC236}">
                <a16:creationId xmlns:a16="http://schemas.microsoft.com/office/drawing/2014/main" id="{77F62620-96D5-47C6-BBF3-71B9BFC49998}"/>
              </a:ext>
            </a:extLst>
          </p:cNvPr>
          <p:cNvGraphicFramePr/>
          <p:nvPr/>
        </p:nvGraphicFramePr>
        <p:xfrm>
          <a:off x="-285801" y="697431"/>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8">
            <a:extLst>
              <a:ext uri="{FF2B5EF4-FFF2-40B4-BE49-F238E27FC236}">
                <a16:creationId xmlns:a16="http://schemas.microsoft.com/office/drawing/2014/main" id="{ADF0C058-1B90-43EA-B28F-20D6245AB860}"/>
              </a:ext>
            </a:extLst>
          </p:cNvPr>
          <p:cNvSpPr/>
          <p:nvPr/>
        </p:nvSpPr>
        <p:spPr>
          <a:xfrm>
            <a:off x="7498000" y="563456"/>
            <a:ext cx="4169744" cy="5669280"/>
          </a:xfrm>
          <a:prstGeom prst="rect">
            <a:avLst/>
          </a:prstGeom>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r>
              <a:rPr lang="en-US" b="1" dirty="0"/>
              <a:t>Additional Requirements</a:t>
            </a:r>
          </a:p>
          <a:p>
            <a:pPr algn="ctr"/>
            <a:endParaRPr lang="en-US" b="1" dirty="0"/>
          </a:p>
          <a:p>
            <a:pPr marL="285750" indent="-285750">
              <a:spcAft>
                <a:spcPts val="600"/>
              </a:spcAft>
              <a:buFont typeface="Wingdings" panose="05000000000000000000" pitchFamily="2" charset="2"/>
              <a:buChar char="ü"/>
            </a:pPr>
            <a:r>
              <a:rPr lang="en-US" dirty="0"/>
              <a:t>An IEP is the foundational tool for engaging participants in individualized career services and case management.</a:t>
            </a:r>
          </a:p>
          <a:p>
            <a:pPr marL="285750" indent="-285750">
              <a:spcAft>
                <a:spcPts val="600"/>
              </a:spcAft>
              <a:buFont typeface="Wingdings" panose="05000000000000000000" pitchFamily="2" charset="2"/>
              <a:buChar char="ü"/>
            </a:pPr>
            <a:r>
              <a:rPr lang="en-US" dirty="0"/>
              <a:t>An IEP should be jointly development in partnership with the participant.  </a:t>
            </a:r>
          </a:p>
          <a:p>
            <a:pPr marL="285750" indent="-285750">
              <a:spcAft>
                <a:spcPts val="600"/>
              </a:spcAft>
              <a:buFont typeface="Wingdings" panose="05000000000000000000" pitchFamily="2" charset="2"/>
              <a:buChar char="ü"/>
            </a:pPr>
            <a:r>
              <a:rPr lang="en-US" dirty="0"/>
              <a:t>An IEP should reflect the unique goals and needs of an individual participant.</a:t>
            </a:r>
          </a:p>
          <a:p>
            <a:pPr marL="285750" indent="-285750">
              <a:spcAft>
                <a:spcPts val="600"/>
              </a:spcAft>
              <a:buFont typeface="Wingdings" panose="05000000000000000000" pitchFamily="2" charset="2"/>
              <a:buChar char="ü"/>
            </a:pPr>
            <a:r>
              <a:rPr lang="en-US" dirty="0"/>
              <a:t>An IEP should be used in an ongoing process to monitor and re-evaluate progress towards goals.</a:t>
            </a:r>
          </a:p>
          <a:p>
            <a:pPr marL="285750" indent="-285750">
              <a:spcAft>
                <a:spcPts val="600"/>
              </a:spcAft>
              <a:buFont typeface="Wingdings" panose="05000000000000000000" pitchFamily="2" charset="2"/>
              <a:buChar char="ü"/>
            </a:pPr>
            <a:r>
              <a:rPr lang="en-US" dirty="0"/>
              <a:t>An IEP should be used to document strategies and activities as they occur, including documentation of referrals.</a:t>
            </a:r>
          </a:p>
          <a:p>
            <a:pPr marL="285750" indent="-285750">
              <a:spcAft>
                <a:spcPts val="600"/>
              </a:spcAft>
              <a:buFont typeface="Wingdings" panose="05000000000000000000" pitchFamily="2" charset="2"/>
              <a:buChar char="ü"/>
            </a:pPr>
            <a:r>
              <a:rPr lang="en-US" dirty="0"/>
              <a:t>An IEP should ground a connected and seamless experience for customers.</a:t>
            </a:r>
          </a:p>
          <a:p>
            <a:pPr marL="285750" indent="-285750">
              <a:spcAft>
                <a:spcPts val="600"/>
              </a:spcAft>
              <a:buFont typeface="Wingdings" panose="05000000000000000000" pitchFamily="2" charset="2"/>
              <a:buChar char="ü"/>
            </a:pPr>
            <a:endParaRPr lang="en-US" dirty="0"/>
          </a:p>
          <a:p>
            <a:pPr algn="ctr"/>
            <a:endParaRPr lang="en-US" dirty="0"/>
          </a:p>
        </p:txBody>
      </p:sp>
      <p:sp>
        <p:nvSpPr>
          <p:cNvPr id="10" name="TextBox 9">
            <a:extLst>
              <a:ext uri="{FF2B5EF4-FFF2-40B4-BE49-F238E27FC236}">
                <a16:creationId xmlns:a16="http://schemas.microsoft.com/office/drawing/2014/main" id="{77C8B5AA-82AD-42D5-BDCD-D5B35B13FA00}"/>
              </a:ext>
            </a:extLst>
          </p:cNvPr>
          <p:cNvSpPr txBox="1"/>
          <p:nvPr/>
        </p:nvSpPr>
        <p:spPr>
          <a:xfrm>
            <a:off x="8086832" y="133050"/>
            <a:ext cx="2768130" cy="369332"/>
          </a:xfrm>
          <a:prstGeom prst="rect">
            <a:avLst/>
          </a:prstGeom>
          <a:noFill/>
        </p:spPr>
        <p:txBody>
          <a:bodyPr wrap="none" rtlCol="0">
            <a:spAutoFit/>
          </a:bodyPr>
          <a:lstStyle/>
          <a:p>
            <a:r>
              <a:rPr lang="en-US" b="1" dirty="0"/>
              <a:t>Plan Development and Use</a:t>
            </a:r>
          </a:p>
        </p:txBody>
      </p:sp>
      <p:pic>
        <p:nvPicPr>
          <p:cNvPr id="5" name="Audio 4">
            <a:hlinkClick r:id="" action="ppaction://media"/>
            <a:extLst>
              <a:ext uri="{FF2B5EF4-FFF2-40B4-BE49-F238E27FC236}">
                <a16:creationId xmlns:a16="http://schemas.microsoft.com/office/drawing/2014/main" id="{BF1554B1-7D4D-4CA1-8F8B-BCE8D076370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923926905"/>
      </p:ext>
    </p:extLst>
  </p:cSld>
  <p:clrMapOvr>
    <a:masterClrMapping/>
  </p:clrMapOvr>
  <mc:AlternateContent xmlns:mc="http://schemas.openxmlformats.org/markup-compatibility/2006" xmlns:p14="http://schemas.microsoft.com/office/powerpoint/2010/main">
    <mc:Choice Requires="p14">
      <p:transition spd="slow" p14:dur="2000" advTm="10568"/>
    </mc:Choice>
    <mc:Fallback xmlns="">
      <p:transition spd="slow" advTm="105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21EE5-909F-4FB7-9361-4462BA4C9B71}"/>
              </a:ext>
            </a:extLst>
          </p:cNvPr>
          <p:cNvSpPr>
            <a:spLocks noGrp="1"/>
          </p:cNvSpPr>
          <p:nvPr>
            <p:ph type="title"/>
          </p:nvPr>
        </p:nvSpPr>
        <p:spPr/>
        <p:txBody>
          <a:bodyPr/>
          <a:lstStyle/>
          <a:p>
            <a:r>
              <a:rPr lang="en-US" dirty="0"/>
              <a:t>Plan Development and Use</a:t>
            </a:r>
          </a:p>
        </p:txBody>
      </p:sp>
      <p:sp>
        <p:nvSpPr>
          <p:cNvPr id="4" name="Content Placeholder 3">
            <a:extLst>
              <a:ext uri="{FF2B5EF4-FFF2-40B4-BE49-F238E27FC236}">
                <a16:creationId xmlns:a16="http://schemas.microsoft.com/office/drawing/2014/main" id="{3550B2AE-4CA6-4188-B701-28DC6B905EE0}"/>
              </a:ext>
            </a:extLst>
          </p:cNvPr>
          <p:cNvSpPr>
            <a:spLocks noGrp="1"/>
          </p:cNvSpPr>
          <p:nvPr>
            <p:ph idx="1"/>
          </p:nvPr>
        </p:nvSpPr>
        <p:spPr>
          <a:xfrm>
            <a:off x="1097280" y="2020434"/>
            <a:ext cx="10058400" cy="4022725"/>
          </a:xfrm>
          <a:prstGeom prst="rect">
            <a:avLst/>
          </a:prstGeom>
          <a:solidFill>
            <a:schemeClr val="bg1">
              <a:lumMod val="95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2763" indent="-280988">
              <a:spcAft>
                <a:spcPts val="600"/>
              </a:spcAft>
              <a:buClrTx/>
              <a:buFont typeface="Wingdings" panose="05000000000000000000" pitchFamily="2" charset="2"/>
              <a:buChar char="ü"/>
            </a:pPr>
            <a:r>
              <a:rPr lang="en-US" b="1" dirty="0">
                <a:solidFill>
                  <a:schemeClr val="tx1"/>
                </a:solidFill>
              </a:rPr>
              <a:t>An IEP is the foundational tool for engaging participants in individualized career services and case management.</a:t>
            </a:r>
          </a:p>
          <a:p>
            <a:pPr marL="512763" indent="-280988">
              <a:spcAft>
                <a:spcPts val="600"/>
              </a:spcAft>
              <a:buClrTx/>
              <a:buFont typeface="Wingdings" panose="05000000000000000000" pitchFamily="2" charset="2"/>
              <a:buChar char="ü"/>
            </a:pPr>
            <a:r>
              <a:rPr lang="en-US" b="1" dirty="0">
                <a:solidFill>
                  <a:schemeClr val="tx1"/>
                </a:solidFill>
              </a:rPr>
              <a:t>An IEP should be jointly development in partnership with the participant.  </a:t>
            </a:r>
          </a:p>
          <a:p>
            <a:pPr marL="512763" indent="-280988">
              <a:spcAft>
                <a:spcPts val="600"/>
              </a:spcAft>
              <a:buClrTx/>
              <a:buFont typeface="Wingdings" panose="05000000000000000000" pitchFamily="2" charset="2"/>
              <a:buChar char="ü"/>
            </a:pPr>
            <a:r>
              <a:rPr lang="en-US" b="1" dirty="0">
                <a:solidFill>
                  <a:schemeClr val="tx1"/>
                </a:solidFill>
              </a:rPr>
              <a:t>An IEP should reflect the unique goals and needs of an individual participant.</a:t>
            </a:r>
          </a:p>
          <a:p>
            <a:pPr marL="512763" indent="-280988">
              <a:spcAft>
                <a:spcPts val="600"/>
              </a:spcAft>
              <a:buClrTx/>
              <a:buFont typeface="Wingdings" panose="05000000000000000000" pitchFamily="2" charset="2"/>
              <a:buChar char="ü"/>
            </a:pPr>
            <a:r>
              <a:rPr lang="en-US" b="1" dirty="0">
                <a:solidFill>
                  <a:schemeClr val="tx1"/>
                </a:solidFill>
              </a:rPr>
              <a:t>An IEP should be used in an ongoing process to monitor and re-evaluate progress towards goals.</a:t>
            </a:r>
          </a:p>
          <a:p>
            <a:pPr marL="512763" indent="-280988">
              <a:spcAft>
                <a:spcPts val="600"/>
              </a:spcAft>
              <a:buClrTx/>
              <a:buFont typeface="Wingdings" panose="05000000000000000000" pitchFamily="2" charset="2"/>
              <a:buChar char="ü"/>
            </a:pPr>
            <a:r>
              <a:rPr lang="en-US" b="1" dirty="0">
                <a:solidFill>
                  <a:schemeClr val="tx1"/>
                </a:solidFill>
              </a:rPr>
              <a:t>An IEP should be used to document strategies and activities as they occur, including documentation of referrals.</a:t>
            </a:r>
          </a:p>
          <a:p>
            <a:pPr marL="512763" indent="-280988">
              <a:spcAft>
                <a:spcPts val="600"/>
              </a:spcAft>
              <a:buClrTx/>
              <a:buFont typeface="Wingdings" panose="05000000000000000000" pitchFamily="2" charset="2"/>
              <a:buChar char="ü"/>
            </a:pPr>
            <a:r>
              <a:rPr lang="en-US" b="1" dirty="0">
                <a:solidFill>
                  <a:schemeClr val="tx1"/>
                </a:solidFill>
              </a:rPr>
              <a:t>An IEP should ground a connected and seamless experience for customers.</a:t>
            </a:r>
          </a:p>
        </p:txBody>
      </p:sp>
      <p:pic>
        <p:nvPicPr>
          <p:cNvPr id="7" name="Audio 6">
            <a:hlinkClick r:id="" action="ppaction://media"/>
            <a:extLst>
              <a:ext uri="{FF2B5EF4-FFF2-40B4-BE49-F238E27FC236}">
                <a16:creationId xmlns:a16="http://schemas.microsoft.com/office/drawing/2014/main" id="{5A54D338-6A21-427C-B94C-EB7A4368FF7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205937199"/>
      </p:ext>
    </p:extLst>
  </p:cSld>
  <p:clrMapOvr>
    <a:masterClrMapping/>
  </p:clrMapOvr>
  <mc:AlternateContent xmlns:mc="http://schemas.openxmlformats.org/markup-compatibility/2006" xmlns:p14="http://schemas.microsoft.com/office/powerpoint/2010/main">
    <mc:Choice Requires="p14">
      <p:transition spd="slow" p14:dur="2000" advTm="7281"/>
    </mc:Choice>
    <mc:Fallback xmlns="">
      <p:transition spd="slow" advTm="72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AC5353-CCE0-43F9-BDE6-D12411C72B23}"/>
              </a:ext>
            </a:extLst>
          </p:cNvPr>
          <p:cNvSpPr/>
          <p:nvPr/>
        </p:nvSpPr>
        <p:spPr>
          <a:xfrm>
            <a:off x="1156332" y="491906"/>
            <a:ext cx="10071463" cy="696814"/>
          </a:xfrm>
          <a:prstGeom prst="rect">
            <a:avLst/>
          </a:prstGeom>
          <a:solidFill>
            <a:schemeClr val="tx2"/>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r>
              <a:rPr lang="en-US" sz="3200" b="1" dirty="0"/>
              <a:t>Plan Development and Use</a:t>
            </a:r>
          </a:p>
        </p:txBody>
      </p:sp>
      <p:grpSp>
        <p:nvGrpSpPr>
          <p:cNvPr id="3" name="Group 2">
            <a:extLst>
              <a:ext uri="{FF2B5EF4-FFF2-40B4-BE49-F238E27FC236}">
                <a16:creationId xmlns:a16="http://schemas.microsoft.com/office/drawing/2014/main" id="{B9E47FD5-EB6A-4896-A6F2-BE8DFFFDC579}"/>
              </a:ext>
            </a:extLst>
          </p:cNvPr>
          <p:cNvGrpSpPr/>
          <p:nvPr/>
        </p:nvGrpSpPr>
        <p:grpSpPr>
          <a:xfrm>
            <a:off x="290025" y="360841"/>
            <a:ext cx="1102611" cy="958943"/>
            <a:chOff x="290025" y="360841"/>
            <a:chExt cx="1102611" cy="958943"/>
          </a:xfrm>
        </p:grpSpPr>
        <p:sp>
          <p:nvSpPr>
            <p:cNvPr id="4" name="Oval 3">
              <a:extLst>
                <a:ext uri="{FF2B5EF4-FFF2-40B4-BE49-F238E27FC236}">
                  <a16:creationId xmlns:a16="http://schemas.microsoft.com/office/drawing/2014/main" id="{2EA98572-A6B9-4816-9E2F-5BACF31291CF}"/>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5" name="Rectangle 4">
              <a:extLst>
                <a:ext uri="{FF2B5EF4-FFF2-40B4-BE49-F238E27FC236}">
                  <a16:creationId xmlns:a16="http://schemas.microsoft.com/office/drawing/2014/main" id="{F5CD78F4-302D-48F7-A50C-6848CE70B9D2}"/>
                </a:ext>
              </a:extLst>
            </p:cNvPr>
            <p:cNvSpPr/>
            <p:nvPr/>
          </p:nvSpPr>
          <p:spPr>
            <a:xfrm>
              <a:off x="290025" y="547924"/>
              <a:ext cx="1102611" cy="584775"/>
            </a:xfrm>
            <a:prstGeom prst="rect">
              <a:avLst/>
            </a:prstGeom>
          </p:spPr>
          <p:txBody>
            <a:bodyPr wrap="square">
              <a:spAutoFit/>
            </a:bodyPr>
            <a:lstStyle/>
            <a:p>
              <a:pPr algn="ctr"/>
              <a:r>
                <a:rPr lang="en-US" sz="1600" b="1" dirty="0">
                  <a:solidFill>
                    <a:schemeClr val="tx1">
                      <a:lumMod val="65000"/>
                      <a:lumOff val="35000"/>
                    </a:schemeClr>
                  </a:solidFill>
                </a:rPr>
                <a:t>AOSOS Roadmap</a:t>
              </a:r>
            </a:p>
          </p:txBody>
        </p:sp>
      </p:grpSp>
      <p:grpSp>
        <p:nvGrpSpPr>
          <p:cNvPr id="18" name="Group 17">
            <a:extLst>
              <a:ext uri="{FF2B5EF4-FFF2-40B4-BE49-F238E27FC236}">
                <a16:creationId xmlns:a16="http://schemas.microsoft.com/office/drawing/2014/main" id="{7537194D-800F-40F0-82C2-353878BAD281}"/>
              </a:ext>
            </a:extLst>
          </p:cNvPr>
          <p:cNvGrpSpPr/>
          <p:nvPr/>
        </p:nvGrpSpPr>
        <p:grpSpPr>
          <a:xfrm>
            <a:off x="3678028" y="1853057"/>
            <a:ext cx="4512959" cy="4291710"/>
            <a:chOff x="4909993" y="1543519"/>
            <a:chExt cx="3641526" cy="3264197"/>
          </a:xfrm>
        </p:grpSpPr>
        <p:sp>
          <p:nvSpPr>
            <p:cNvPr id="21" name="Freeform: Shape 20">
              <a:extLst>
                <a:ext uri="{FF2B5EF4-FFF2-40B4-BE49-F238E27FC236}">
                  <a16:creationId xmlns:a16="http://schemas.microsoft.com/office/drawing/2014/main" id="{0FB85946-CB6F-4F4E-A239-2FE52CBD4601}"/>
                </a:ext>
              </a:extLst>
            </p:cNvPr>
            <p:cNvSpPr/>
            <p:nvPr/>
          </p:nvSpPr>
          <p:spPr>
            <a:xfrm>
              <a:off x="4909993" y="154351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4" name="Freeform: Shape 23">
              <a:extLst>
                <a:ext uri="{FF2B5EF4-FFF2-40B4-BE49-F238E27FC236}">
                  <a16:creationId xmlns:a16="http://schemas.microsoft.com/office/drawing/2014/main" id="{C36B443F-5855-4E3A-A0D4-BFCEE39B3EA6}"/>
                </a:ext>
              </a:extLst>
            </p:cNvPr>
            <p:cNvSpPr/>
            <p:nvPr/>
          </p:nvSpPr>
          <p:spPr>
            <a:xfrm>
              <a:off x="6175635" y="274380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7" name="Freeform: Shape 26">
              <a:extLst>
                <a:ext uri="{FF2B5EF4-FFF2-40B4-BE49-F238E27FC236}">
                  <a16:creationId xmlns:a16="http://schemas.microsoft.com/office/drawing/2014/main" id="{81510310-16B8-42D3-9801-AB68145114B9}"/>
                </a:ext>
              </a:extLst>
            </p:cNvPr>
            <p:cNvSpPr/>
            <p:nvPr/>
          </p:nvSpPr>
          <p:spPr>
            <a:xfrm>
              <a:off x="7441278" y="394409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grpSp>
      <p:grpSp>
        <p:nvGrpSpPr>
          <p:cNvPr id="10" name="Group 9">
            <a:extLst>
              <a:ext uri="{FF2B5EF4-FFF2-40B4-BE49-F238E27FC236}">
                <a16:creationId xmlns:a16="http://schemas.microsoft.com/office/drawing/2014/main" id="{A66CE903-AC9D-4378-B3F3-97EA5C46DF75}"/>
              </a:ext>
            </a:extLst>
          </p:cNvPr>
          <p:cNvGrpSpPr/>
          <p:nvPr/>
        </p:nvGrpSpPr>
        <p:grpSpPr>
          <a:xfrm>
            <a:off x="1034809" y="1622461"/>
            <a:ext cx="6393019" cy="3934864"/>
            <a:chOff x="2754699" y="1543519"/>
            <a:chExt cx="5796820" cy="3264197"/>
          </a:xfrm>
        </p:grpSpPr>
        <p:sp>
          <p:nvSpPr>
            <p:cNvPr id="12" name="Rectangle 11">
              <a:extLst>
                <a:ext uri="{FF2B5EF4-FFF2-40B4-BE49-F238E27FC236}">
                  <a16:creationId xmlns:a16="http://schemas.microsoft.com/office/drawing/2014/main" id="{1662FEA3-7B60-42D6-A7A4-75466DEA5FBE}"/>
                </a:ext>
              </a:extLst>
            </p:cNvPr>
            <p:cNvSpPr/>
            <p:nvPr/>
          </p:nvSpPr>
          <p:spPr>
            <a:xfrm>
              <a:off x="2754699" y="1977652"/>
              <a:ext cx="2188277" cy="2398255"/>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marL="0" lvl="0" indent="0" algn="ctr" defTabSz="400050">
                <a:lnSpc>
                  <a:spcPct val="90000"/>
                </a:lnSpc>
                <a:spcBef>
                  <a:spcPct val="0"/>
                </a:spcBef>
                <a:spcAft>
                  <a:spcPct val="35000"/>
                </a:spcAft>
                <a:buNone/>
              </a:pPr>
              <a:r>
                <a:rPr lang="en-US" b="1" kern="1200" dirty="0"/>
                <a:t>Step 1: </a:t>
              </a:r>
              <a:r>
                <a:rPr lang="en-US" kern="1200" dirty="0"/>
                <a:t>An IEP activity should be designated every time there is engagement around the IEP in the </a:t>
              </a:r>
              <a:r>
                <a:rPr lang="en-US" b="1" kern="1200" dirty="0"/>
                <a:t>Activities tab in Customer Detail</a:t>
              </a:r>
              <a:r>
                <a:rPr lang="en-US" kern="1200" dirty="0"/>
                <a:t>.</a:t>
              </a:r>
              <a:endParaRPr lang="en-US" b="1" kern="1200" dirty="0"/>
            </a:p>
          </p:txBody>
        </p:sp>
        <p:sp>
          <p:nvSpPr>
            <p:cNvPr id="13" name="Freeform: Shape 12">
              <a:extLst>
                <a:ext uri="{FF2B5EF4-FFF2-40B4-BE49-F238E27FC236}">
                  <a16:creationId xmlns:a16="http://schemas.microsoft.com/office/drawing/2014/main" id="{3C3E8516-2224-4295-BC40-0E4F620B36BC}"/>
                </a:ext>
              </a:extLst>
            </p:cNvPr>
            <p:cNvSpPr/>
            <p:nvPr/>
          </p:nvSpPr>
          <p:spPr>
            <a:xfrm>
              <a:off x="4909993" y="154351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16" name="Freeform: Shape 15">
              <a:extLst>
                <a:ext uri="{FF2B5EF4-FFF2-40B4-BE49-F238E27FC236}">
                  <a16:creationId xmlns:a16="http://schemas.microsoft.com/office/drawing/2014/main" id="{6826FB88-6268-439F-8ED3-772DA99988B9}"/>
                </a:ext>
              </a:extLst>
            </p:cNvPr>
            <p:cNvSpPr/>
            <p:nvPr/>
          </p:nvSpPr>
          <p:spPr>
            <a:xfrm>
              <a:off x="6175635" y="274380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19" name="Freeform: Shape 18">
              <a:extLst>
                <a:ext uri="{FF2B5EF4-FFF2-40B4-BE49-F238E27FC236}">
                  <a16:creationId xmlns:a16="http://schemas.microsoft.com/office/drawing/2014/main" id="{80AF5362-A290-4D96-AEE6-3BBD3CD2D00D}"/>
                </a:ext>
              </a:extLst>
            </p:cNvPr>
            <p:cNvSpPr/>
            <p:nvPr/>
          </p:nvSpPr>
          <p:spPr>
            <a:xfrm>
              <a:off x="7441278" y="394409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grpSp>
      <p:pic>
        <p:nvPicPr>
          <p:cNvPr id="7" name="Picture 6">
            <a:extLst>
              <a:ext uri="{FF2B5EF4-FFF2-40B4-BE49-F238E27FC236}">
                <a16:creationId xmlns:a16="http://schemas.microsoft.com/office/drawing/2014/main" id="{54B1674E-E177-4169-B9E7-A2B76A3BAB4B}"/>
              </a:ext>
            </a:extLst>
          </p:cNvPr>
          <p:cNvPicPr>
            <a:picLocks noChangeAspect="1"/>
          </p:cNvPicPr>
          <p:nvPr/>
        </p:nvPicPr>
        <p:blipFill rotWithShape="1">
          <a:blip r:embed="rId5"/>
          <a:srcRect b="8084"/>
          <a:stretch/>
        </p:blipFill>
        <p:spPr>
          <a:xfrm>
            <a:off x="4211308" y="1336130"/>
            <a:ext cx="6134632" cy="4419901"/>
          </a:xfrm>
          <a:prstGeom prst="rect">
            <a:avLst/>
          </a:prstGeom>
        </p:spPr>
      </p:pic>
      <p:sp>
        <p:nvSpPr>
          <p:cNvPr id="20" name="Arrow: Right 19">
            <a:extLst>
              <a:ext uri="{FF2B5EF4-FFF2-40B4-BE49-F238E27FC236}">
                <a16:creationId xmlns:a16="http://schemas.microsoft.com/office/drawing/2014/main" id="{EEB8DF41-C4CF-473A-830E-E78FB04429FA}"/>
              </a:ext>
            </a:extLst>
          </p:cNvPr>
          <p:cNvSpPr/>
          <p:nvPr/>
        </p:nvSpPr>
        <p:spPr>
          <a:xfrm rot="10800000">
            <a:off x="9132126" y="1828673"/>
            <a:ext cx="1084770"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15F78C0-9CAE-41B5-A6C3-376803EB0311}"/>
              </a:ext>
            </a:extLst>
          </p:cNvPr>
          <p:cNvSpPr/>
          <p:nvPr/>
        </p:nvSpPr>
        <p:spPr>
          <a:xfrm>
            <a:off x="4302693" y="3666513"/>
            <a:ext cx="1729321" cy="20296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C54F853E-DBA1-4A84-849F-0087A35AB769}"/>
              </a:ext>
            </a:extLst>
          </p:cNvPr>
          <p:cNvPicPr>
            <a:picLocks noChangeAspect="1"/>
          </p:cNvPicPr>
          <p:nvPr/>
        </p:nvPicPr>
        <p:blipFill>
          <a:blip r:embed="rId6"/>
          <a:stretch>
            <a:fillRect/>
          </a:stretch>
        </p:blipFill>
        <p:spPr>
          <a:xfrm>
            <a:off x="4691935" y="1775259"/>
            <a:ext cx="594412" cy="182896"/>
          </a:xfrm>
          <a:prstGeom prst="rect">
            <a:avLst/>
          </a:prstGeom>
        </p:spPr>
      </p:pic>
      <p:sp>
        <p:nvSpPr>
          <p:cNvPr id="17" name="Arrow: Right 16">
            <a:extLst>
              <a:ext uri="{FF2B5EF4-FFF2-40B4-BE49-F238E27FC236}">
                <a16:creationId xmlns:a16="http://schemas.microsoft.com/office/drawing/2014/main" id="{7EC6D98E-3EC7-4D36-B698-E7849F98AD5C}"/>
              </a:ext>
            </a:extLst>
          </p:cNvPr>
          <p:cNvSpPr/>
          <p:nvPr/>
        </p:nvSpPr>
        <p:spPr>
          <a:xfrm>
            <a:off x="4210937" y="1396831"/>
            <a:ext cx="1072896"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Audio 10">
            <a:hlinkClick r:id="" action="ppaction://media"/>
            <a:extLst>
              <a:ext uri="{FF2B5EF4-FFF2-40B4-BE49-F238E27FC236}">
                <a16:creationId xmlns:a16="http://schemas.microsoft.com/office/drawing/2014/main" id="{87718AF6-F1E6-42F5-9460-1E350691DB4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632641341"/>
      </p:ext>
    </p:extLst>
  </p:cSld>
  <p:clrMapOvr>
    <a:masterClrMapping/>
  </p:clrMapOvr>
  <mc:AlternateContent xmlns:mc="http://schemas.openxmlformats.org/markup-compatibility/2006" xmlns:p14="http://schemas.microsoft.com/office/powerpoint/2010/main">
    <mc:Choice Requires="p14">
      <p:transition spd="slow" p14:dur="2000" advTm="12649"/>
    </mc:Choice>
    <mc:Fallback xmlns="">
      <p:transition spd="slow" advTm="126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AC5353-CCE0-43F9-BDE6-D12411C72B23}"/>
              </a:ext>
            </a:extLst>
          </p:cNvPr>
          <p:cNvSpPr/>
          <p:nvPr/>
        </p:nvSpPr>
        <p:spPr>
          <a:xfrm>
            <a:off x="1156332" y="491906"/>
            <a:ext cx="10071463" cy="696814"/>
          </a:xfrm>
          <a:prstGeom prst="rect">
            <a:avLst/>
          </a:prstGeom>
          <a:solidFill>
            <a:schemeClr val="tx2"/>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r>
              <a:rPr lang="en-US" sz="3200" b="1" dirty="0"/>
              <a:t>Plan Development and Use</a:t>
            </a:r>
          </a:p>
        </p:txBody>
      </p:sp>
      <p:grpSp>
        <p:nvGrpSpPr>
          <p:cNvPr id="3" name="Group 2">
            <a:extLst>
              <a:ext uri="{FF2B5EF4-FFF2-40B4-BE49-F238E27FC236}">
                <a16:creationId xmlns:a16="http://schemas.microsoft.com/office/drawing/2014/main" id="{B9E47FD5-EB6A-4896-A6F2-BE8DFFFDC579}"/>
              </a:ext>
            </a:extLst>
          </p:cNvPr>
          <p:cNvGrpSpPr/>
          <p:nvPr/>
        </p:nvGrpSpPr>
        <p:grpSpPr>
          <a:xfrm>
            <a:off x="290025" y="360841"/>
            <a:ext cx="1102611" cy="958943"/>
            <a:chOff x="290025" y="360841"/>
            <a:chExt cx="1102611" cy="958943"/>
          </a:xfrm>
        </p:grpSpPr>
        <p:sp>
          <p:nvSpPr>
            <p:cNvPr id="4" name="Oval 3">
              <a:extLst>
                <a:ext uri="{FF2B5EF4-FFF2-40B4-BE49-F238E27FC236}">
                  <a16:creationId xmlns:a16="http://schemas.microsoft.com/office/drawing/2014/main" id="{2EA98572-A6B9-4816-9E2F-5BACF31291CF}"/>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5" name="Rectangle 4">
              <a:extLst>
                <a:ext uri="{FF2B5EF4-FFF2-40B4-BE49-F238E27FC236}">
                  <a16:creationId xmlns:a16="http://schemas.microsoft.com/office/drawing/2014/main" id="{F5CD78F4-302D-48F7-A50C-6848CE70B9D2}"/>
                </a:ext>
              </a:extLst>
            </p:cNvPr>
            <p:cNvSpPr/>
            <p:nvPr/>
          </p:nvSpPr>
          <p:spPr>
            <a:xfrm>
              <a:off x="290025" y="547924"/>
              <a:ext cx="1102611" cy="584775"/>
            </a:xfrm>
            <a:prstGeom prst="rect">
              <a:avLst/>
            </a:prstGeom>
          </p:spPr>
          <p:txBody>
            <a:bodyPr wrap="square">
              <a:spAutoFit/>
            </a:bodyPr>
            <a:lstStyle/>
            <a:p>
              <a:pPr algn="ctr"/>
              <a:r>
                <a:rPr lang="en-US" sz="1600" b="1" dirty="0">
                  <a:solidFill>
                    <a:schemeClr val="tx1">
                      <a:lumMod val="65000"/>
                      <a:lumOff val="35000"/>
                    </a:schemeClr>
                  </a:solidFill>
                </a:rPr>
                <a:t>AOSOS Roadmap</a:t>
              </a:r>
            </a:p>
          </p:txBody>
        </p:sp>
      </p:grpSp>
      <p:grpSp>
        <p:nvGrpSpPr>
          <p:cNvPr id="18" name="Group 17">
            <a:extLst>
              <a:ext uri="{FF2B5EF4-FFF2-40B4-BE49-F238E27FC236}">
                <a16:creationId xmlns:a16="http://schemas.microsoft.com/office/drawing/2014/main" id="{7537194D-800F-40F0-82C2-353878BAD281}"/>
              </a:ext>
            </a:extLst>
          </p:cNvPr>
          <p:cNvGrpSpPr/>
          <p:nvPr/>
        </p:nvGrpSpPr>
        <p:grpSpPr>
          <a:xfrm>
            <a:off x="3678028" y="1853057"/>
            <a:ext cx="4512959" cy="4291710"/>
            <a:chOff x="4909993" y="1543519"/>
            <a:chExt cx="3641526" cy="3264197"/>
          </a:xfrm>
        </p:grpSpPr>
        <p:sp>
          <p:nvSpPr>
            <p:cNvPr id="21" name="Freeform: Shape 20">
              <a:extLst>
                <a:ext uri="{FF2B5EF4-FFF2-40B4-BE49-F238E27FC236}">
                  <a16:creationId xmlns:a16="http://schemas.microsoft.com/office/drawing/2014/main" id="{0FB85946-CB6F-4F4E-A239-2FE52CBD4601}"/>
                </a:ext>
              </a:extLst>
            </p:cNvPr>
            <p:cNvSpPr/>
            <p:nvPr/>
          </p:nvSpPr>
          <p:spPr>
            <a:xfrm>
              <a:off x="4909993" y="154351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4" name="Freeform: Shape 23">
              <a:extLst>
                <a:ext uri="{FF2B5EF4-FFF2-40B4-BE49-F238E27FC236}">
                  <a16:creationId xmlns:a16="http://schemas.microsoft.com/office/drawing/2014/main" id="{C36B443F-5855-4E3A-A0D4-BFCEE39B3EA6}"/>
                </a:ext>
              </a:extLst>
            </p:cNvPr>
            <p:cNvSpPr/>
            <p:nvPr/>
          </p:nvSpPr>
          <p:spPr>
            <a:xfrm>
              <a:off x="6175635" y="274380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7" name="Freeform: Shape 26">
              <a:extLst>
                <a:ext uri="{FF2B5EF4-FFF2-40B4-BE49-F238E27FC236}">
                  <a16:creationId xmlns:a16="http://schemas.microsoft.com/office/drawing/2014/main" id="{81510310-16B8-42D3-9801-AB68145114B9}"/>
                </a:ext>
              </a:extLst>
            </p:cNvPr>
            <p:cNvSpPr/>
            <p:nvPr/>
          </p:nvSpPr>
          <p:spPr>
            <a:xfrm>
              <a:off x="7441278" y="394409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grpSp>
      <p:grpSp>
        <p:nvGrpSpPr>
          <p:cNvPr id="10" name="Group 9">
            <a:extLst>
              <a:ext uri="{FF2B5EF4-FFF2-40B4-BE49-F238E27FC236}">
                <a16:creationId xmlns:a16="http://schemas.microsoft.com/office/drawing/2014/main" id="{A66CE903-AC9D-4378-B3F3-97EA5C46DF75}"/>
              </a:ext>
            </a:extLst>
          </p:cNvPr>
          <p:cNvGrpSpPr/>
          <p:nvPr/>
        </p:nvGrpSpPr>
        <p:grpSpPr>
          <a:xfrm>
            <a:off x="1204702" y="1622461"/>
            <a:ext cx="6223124" cy="3934864"/>
            <a:chOff x="2908750" y="1543519"/>
            <a:chExt cx="5642769" cy="3264197"/>
          </a:xfrm>
        </p:grpSpPr>
        <p:sp>
          <p:nvSpPr>
            <p:cNvPr id="13" name="Freeform: Shape 12">
              <a:extLst>
                <a:ext uri="{FF2B5EF4-FFF2-40B4-BE49-F238E27FC236}">
                  <a16:creationId xmlns:a16="http://schemas.microsoft.com/office/drawing/2014/main" id="{3C3E8516-2224-4295-BC40-0E4F620B36BC}"/>
                </a:ext>
              </a:extLst>
            </p:cNvPr>
            <p:cNvSpPr/>
            <p:nvPr/>
          </p:nvSpPr>
          <p:spPr>
            <a:xfrm>
              <a:off x="4909993" y="154351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15" name="Rectangle 14">
              <a:extLst>
                <a:ext uri="{FF2B5EF4-FFF2-40B4-BE49-F238E27FC236}">
                  <a16:creationId xmlns:a16="http://schemas.microsoft.com/office/drawing/2014/main" id="{D858C95F-8774-49D6-8CA0-A074BD8D9B55}"/>
                </a:ext>
              </a:extLst>
            </p:cNvPr>
            <p:cNvSpPr/>
            <p:nvPr/>
          </p:nvSpPr>
          <p:spPr>
            <a:xfrm>
              <a:off x="2908750" y="2143444"/>
              <a:ext cx="2045249" cy="2064345"/>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lvl="0" algn="ctr" defTabSz="400050">
                <a:lnSpc>
                  <a:spcPct val="90000"/>
                </a:lnSpc>
                <a:spcBef>
                  <a:spcPct val="0"/>
                </a:spcBef>
                <a:spcAft>
                  <a:spcPct val="35000"/>
                </a:spcAft>
              </a:pPr>
              <a:r>
                <a:rPr lang="en-US" b="1" kern="1200" dirty="0"/>
                <a:t>Step 2: </a:t>
              </a:r>
              <a:r>
                <a:rPr lang="en-US" dirty="0"/>
                <a:t>Details about IEP points of engagement should be documented in </a:t>
              </a:r>
              <a:r>
                <a:rPr lang="en-US" b="1" dirty="0"/>
                <a:t>Comments in Services.</a:t>
              </a:r>
              <a:endParaRPr lang="en-US" b="1" kern="1200" dirty="0"/>
            </a:p>
          </p:txBody>
        </p:sp>
        <p:sp>
          <p:nvSpPr>
            <p:cNvPr id="16" name="Freeform: Shape 15">
              <a:extLst>
                <a:ext uri="{FF2B5EF4-FFF2-40B4-BE49-F238E27FC236}">
                  <a16:creationId xmlns:a16="http://schemas.microsoft.com/office/drawing/2014/main" id="{6826FB88-6268-439F-8ED3-772DA99988B9}"/>
                </a:ext>
              </a:extLst>
            </p:cNvPr>
            <p:cNvSpPr/>
            <p:nvPr/>
          </p:nvSpPr>
          <p:spPr>
            <a:xfrm>
              <a:off x="6175635" y="274380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19" name="Freeform: Shape 18">
              <a:extLst>
                <a:ext uri="{FF2B5EF4-FFF2-40B4-BE49-F238E27FC236}">
                  <a16:creationId xmlns:a16="http://schemas.microsoft.com/office/drawing/2014/main" id="{80AF5362-A290-4D96-AEE6-3BBD3CD2D00D}"/>
                </a:ext>
              </a:extLst>
            </p:cNvPr>
            <p:cNvSpPr/>
            <p:nvPr/>
          </p:nvSpPr>
          <p:spPr>
            <a:xfrm>
              <a:off x="7441278" y="394409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grpSp>
      <p:pic>
        <p:nvPicPr>
          <p:cNvPr id="20" name="Picture 19">
            <a:extLst>
              <a:ext uri="{FF2B5EF4-FFF2-40B4-BE49-F238E27FC236}">
                <a16:creationId xmlns:a16="http://schemas.microsoft.com/office/drawing/2014/main" id="{14ED688D-59A1-436B-8CFC-567219C676F2}"/>
              </a:ext>
            </a:extLst>
          </p:cNvPr>
          <p:cNvPicPr>
            <a:picLocks noChangeAspect="1"/>
          </p:cNvPicPr>
          <p:nvPr/>
        </p:nvPicPr>
        <p:blipFill rotWithShape="1">
          <a:blip r:embed="rId5"/>
          <a:srcRect b="7681"/>
          <a:stretch/>
        </p:blipFill>
        <p:spPr>
          <a:xfrm>
            <a:off x="4079474" y="1448090"/>
            <a:ext cx="6325148" cy="4390002"/>
          </a:xfrm>
          <a:prstGeom prst="rect">
            <a:avLst/>
          </a:prstGeom>
        </p:spPr>
      </p:pic>
      <p:sp>
        <p:nvSpPr>
          <p:cNvPr id="22" name="Arrow: Right 21">
            <a:extLst>
              <a:ext uri="{FF2B5EF4-FFF2-40B4-BE49-F238E27FC236}">
                <a16:creationId xmlns:a16="http://schemas.microsoft.com/office/drawing/2014/main" id="{A788BF67-FF50-4A04-A627-34C96640193D}"/>
              </a:ext>
            </a:extLst>
          </p:cNvPr>
          <p:cNvSpPr/>
          <p:nvPr/>
        </p:nvSpPr>
        <p:spPr>
          <a:xfrm>
            <a:off x="6169152" y="1463124"/>
            <a:ext cx="1072896"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3F092E3-AA06-456A-A6E0-D8314F56D9E9}"/>
              </a:ext>
            </a:extLst>
          </p:cNvPr>
          <p:cNvPicPr>
            <a:picLocks noChangeAspect="1"/>
          </p:cNvPicPr>
          <p:nvPr/>
        </p:nvPicPr>
        <p:blipFill>
          <a:blip r:embed="rId6"/>
          <a:stretch>
            <a:fillRect/>
          </a:stretch>
        </p:blipFill>
        <p:spPr>
          <a:xfrm>
            <a:off x="4636200" y="1878908"/>
            <a:ext cx="594412" cy="182896"/>
          </a:xfrm>
          <a:prstGeom prst="rect">
            <a:avLst/>
          </a:prstGeom>
        </p:spPr>
      </p:pic>
      <p:grpSp>
        <p:nvGrpSpPr>
          <p:cNvPr id="26" name="Group 25">
            <a:extLst>
              <a:ext uri="{FF2B5EF4-FFF2-40B4-BE49-F238E27FC236}">
                <a16:creationId xmlns:a16="http://schemas.microsoft.com/office/drawing/2014/main" id="{16E2C7F9-0F05-4918-9EEF-0EA5605242AE}"/>
              </a:ext>
            </a:extLst>
          </p:cNvPr>
          <p:cNvGrpSpPr/>
          <p:nvPr/>
        </p:nvGrpSpPr>
        <p:grpSpPr>
          <a:xfrm>
            <a:off x="4293144" y="2094568"/>
            <a:ext cx="5921253" cy="2130965"/>
            <a:chOff x="4354573" y="1987116"/>
            <a:chExt cx="5921253" cy="2130965"/>
          </a:xfrm>
        </p:grpSpPr>
        <p:pic>
          <p:nvPicPr>
            <p:cNvPr id="28" name="Picture 27">
              <a:extLst>
                <a:ext uri="{FF2B5EF4-FFF2-40B4-BE49-F238E27FC236}">
                  <a16:creationId xmlns:a16="http://schemas.microsoft.com/office/drawing/2014/main" id="{1AD665D8-AC55-4C44-87B1-11C21E7348D0}"/>
                </a:ext>
              </a:extLst>
            </p:cNvPr>
            <p:cNvPicPr>
              <a:picLocks noChangeAspect="1"/>
            </p:cNvPicPr>
            <p:nvPr/>
          </p:nvPicPr>
          <p:blipFill>
            <a:blip r:embed="rId7"/>
            <a:stretch>
              <a:fillRect/>
            </a:stretch>
          </p:blipFill>
          <p:spPr>
            <a:xfrm>
              <a:off x="4354573" y="2174813"/>
              <a:ext cx="5921253" cy="1943268"/>
            </a:xfrm>
            <a:prstGeom prst="rect">
              <a:avLst/>
            </a:prstGeom>
          </p:spPr>
        </p:pic>
        <p:pic>
          <p:nvPicPr>
            <p:cNvPr id="29" name="Picture 28">
              <a:extLst>
                <a:ext uri="{FF2B5EF4-FFF2-40B4-BE49-F238E27FC236}">
                  <a16:creationId xmlns:a16="http://schemas.microsoft.com/office/drawing/2014/main" id="{62AED5C5-AAF7-43C3-A68E-8F5EC212CF51}"/>
                </a:ext>
              </a:extLst>
            </p:cNvPr>
            <p:cNvPicPr>
              <a:picLocks noChangeAspect="1"/>
            </p:cNvPicPr>
            <p:nvPr/>
          </p:nvPicPr>
          <p:blipFill>
            <a:blip r:embed="rId8"/>
            <a:stretch>
              <a:fillRect/>
            </a:stretch>
          </p:blipFill>
          <p:spPr>
            <a:xfrm>
              <a:off x="10114935" y="1987116"/>
              <a:ext cx="114310" cy="342930"/>
            </a:xfrm>
            <a:prstGeom prst="rect">
              <a:avLst/>
            </a:prstGeom>
          </p:spPr>
        </p:pic>
      </p:grpSp>
      <p:sp>
        <p:nvSpPr>
          <p:cNvPr id="23" name="Arrow: Right 22">
            <a:extLst>
              <a:ext uri="{FF2B5EF4-FFF2-40B4-BE49-F238E27FC236}">
                <a16:creationId xmlns:a16="http://schemas.microsoft.com/office/drawing/2014/main" id="{9482B6D8-8EDC-4004-AC24-C29E279593A3}"/>
              </a:ext>
            </a:extLst>
          </p:cNvPr>
          <p:cNvSpPr/>
          <p:nvPr/>
        </p:nvSpPr>
        <p:spPr>
          <a:xfrm rot="10800000">
            <a:off x="9766110" y="1885955"/>
            <a:ext cx="1084770"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Audio 7">
            <a:hlinkClick r:id="" action="ppaction://media"/>
            <a:extLst>
              <a:ext uri="{FF2B5EF4-FFF2-40B4-BE49-F238E27FC236}">
                <a16:creationId xmlns:a16="http://schemas.microsoft.com/office/drawing/2014/main" id="{4359BFA1-01D7-4F9F-AECF-F51FB5372AC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919686361"/>
      </p:ext>
    </p:extLst>
  </p:cSld>
  <p:clrMapOvr>
    <a:masterClrMapping/>
  </p:clrMapOvr>
  <mc:AlternateContent xmlns:mc="http://schemas.openxmlformats.org/markup-compatibility/2006" xmlns:p14="http://schemas.microsoft.com/office/powerpoint/2010/main">
    <mc:Choice Requires="p14">
      <p:transition spd="slow" p14:dur="2000" advTm="8528"/>
    </mc:Choice>
    <mc:Fallback xmlns="">
      <p:transition spd="slow" advTm="85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AC5353-CCE0-43F9-BDE6-D12411C72B23}"/>
              </a:ext>
            </a:extLst>
          </p:cNvPr>
          <p:cNvSpPr/>
          <p:nvPr/>
        </p:nvSpPr>
        <p:spPr>
          <a:xfrm>
            <a:off x="1156332" y="491906"/>
            <a:ext cx="10071463" cy="696814"/>
          </a:xfrm>
          <a:prstGeom prst="rect">
            <a:avLst/>
          </a:prstGeom>
          <a:solidFill>
            <a:schemeClr val="tx2"/>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r>
              <a:rPr lang="en-US" sz="3200" b="1" dirty="0"/>
              <a:t>Plan Development and Use</a:t>
            </a:r>
          </a:p>
        </p:txBody>
      </p:sp>
      <p:grpSp>
        <p:nvGrpSpPr>
          <p:cNvPr id="3" name="Group 2">
            <a:extLst>
              <a:ext uri="{FF2B5EF4-FFF2-40B4-BE49-F238E27FC236}">
                <a16:creationId xmlns:a16="http://schemas.microsoft.com/office/drawing/2014/main" id="{B9E47FD5-EB6A-4896-A6F2-BE8DFFFDC579}"/>
              </a:ext>
            </a:extLst>
          </p:cNvPr>
          <p:cNvGrpSpPr/>
          <p:nvPr/>
        </p:nvGrpSpPr>
        <p:grpSpPr>
          <a:xfrm>
            <a:off x="290025" y="360841"/>
            <a:ext cx="1102611" cy="958943"/>
            <a:chOff x="290025" y="360841"/>
            <a:chExt cx="1102611" cy="958943"/>
          </a:xfrm>
        </p:grpSpPr>
        <p:sp>
          <p:nvSpPr>
            <p:cNvPr id="4" name="Oval 3">
              <a:extLst>
                <a:ext uri="{FF2B5EF4-FFF2-40B4-BE49-F238E27FC236}">
                  <a16:creationId xmlns:a16="http://schemas.microsoft.com/office/drawing/2014/main" id="{2EA98572-A6B9-4816-9E2F-5BACF31291CF}"/>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5" name="Rectangle 4">
              <a:extLst>
                <a:ext uri="{FF2B5EF4-FFF2-40B4-BE49-F238E27FC236}">
                  <a16:creationId xmlns:a16="http://schemas.microsoft.com/office/drawing/2014/main" id="{F5CD78F4-302D-48F7-A50C-6848CE70B9D2}"/>
                </a:ext>
              </a:extLst>
            </p:cNvPr>
            <p:cNvSpPr/>
            <p:nvPr/>
          </p:nvSpPr>
          <p:spPr>
            <a:xfrm>
              <a:off x="290025" y="547924"/>
              <a:ext cx="1102611" cy="584775"/>
            </a:xfrm>
            <a:prstGeom prst="rect">
              <a:avLst/>
            </a:prstGeom>
          </p:spPr>
          <p:txBody>
            <a:bodyPr wrap="square">
              <a:spAutoFit/>
            </a:bodyPr>
            <a:lstStyle/>
            <a:p>
              <a:pPr algn="ctr"/>
              <a:r>
                <a:rPr lang="en-US" sz="1600" b="1" dirty="0">
                  <a:solidFill>
                    <a:schemeClr val="tx1">
                      <a:lumMod val="65000"/>
                      <a:lumOff val="35000"/>
                    </a:schemeClr>
                  </a:solidFill>
                </a:rPr>
                <a:t>AOSOS Roadmap</a:t>
              </a:r>
            </a:p>
          </p:txBody>
        </p:sp>
      </p:grpSp>
      <p:grpSp>
        <p:nvGrpSpPr>
          <p:cNvPr id="18" name="Group 17">
            <a:extLst>
              <a:ext uri="{FF2B5EF4-FFF2-40B4-BE49-F238E27FC236}">
                <a16:creationId xmlns:a16="http://schemas.microsoft.com/office/drawing/2014/main" id="{7537194D-800F-40F0-82C2-353878BAD281}"/>
              </a:ext>
            </a:extLst>
          </p:cNvPr>
          <p:cNvGrpSpPr/>
          <p:nvPr/>
        </p:nvGrpSpPr>
        <p:grpSpPr>
          <a:xfrm>
            <a:off x="3678028" y="1853057"/>
            <a:ext cx="4512959" cy="4291710"/>
            <a:chOff x="4909993" y="1543519"/>
            <a:chExt cx="3641526" cy="3264197"/>
          </a:xfrm>
        </p:grpSpPr>
        <p:sp>
          <p:nvSpPr>
            <p:cNvPr id="21" name="Freeform: Shape 20">
              <a:extLst>
                <a:ext uri="{FF2B5EF4-FFF2-40B4-BE49-F238E27FC236}">
                  <a16:creationId xmlns:a16="http://schemas.microsoft.com/office/drawing/2014/main" id="{0FB85946-CB6F-4F4E-A239-2FE52CBD4601}"/>
                </a:ext>
              </a:extLst>
            </p:cNvPr>
            <p:cNvSpPr/>
            <p:nvPr/>
          </p:nvSpPr>
          <p:spPr>
            <a:xfrm>
              <a:off x="4909993" y="154351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4" name="Freeform: Shape 23">
              <a:extLst>
                <a:ext uri="{FF2B5EF4-FFF2-40B4-BE49-F238E27FC236}">
                  <a16:creationId xmlns:a16="http://schemas.microsoft.com/office/drawing/2014/main" id="{C36B443F-5855-4E3A-A0D4-BFCEE39B3EA6}"/>
                </a:ext>
              </a:extLst>
            </p:cNvPr>
            <p:cNvSpPr/>
            <p:nvPr/>
          </p:nvSpPr>
          <p:spPr>
            <a:xfrm>
              <a:off x="6175635" y="274380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7" name="Freeform: Shape 26">
              <a:extLst>
                <a:ext uri="{FF2B5EF4-FFF2-40B4-BE49-F238E27FC236}">
                  <a16:creationId xmlns:a16="http://schemas.microsoft.com/office/drawing/2014/main" id="{81510310-16B8-42D3-9801-AB68145114B9}"/>
                </a:ext>
              </a:extLst>
            </p:cNvPr>
            <p:cNvSpPr/>
            <p:nvPr/>
          </p:nvSpPr>
          <p:spPr>
            <a:xfrm>
              <a:off x="7441278" y="394409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grpSp>
      <p:grpSp>
        <p:nvGrpSpPr>
          <p:cNvPr id="10" name="Group 9">
            <a:extLst>
              <a:ext uri="{FF2B5EF4-FFF2-40B4-BE49-F238E27FC236}">
                <a16:creationId xmlns:a16="http://schemas.microsoft.com/office/drawing/2014/main" id="{A66CE903-AC9D-4378-B3F3-97EA5C46DF75}"/>
              </a:ext>
            </a:extLst>
          </p:cNvPr>
          <p:cNvGrpSpPr/>
          <p:nvPr/>
        </p:nvGrpSpPr>
        <p:grpSpPr>
          <a:xfrm>
            <a:off x="1156332" y="1622461"/>
            <a:ext cx="6271496" cy="3934864"/>
            <a:chOff x="2864890" y="1543519"/>
            <a:chExt cx="5686629" cy="3264197"/>
          </a:xfrm>
        </p:grpSpPr>
        <p:sp>
          <p:nvSpPr>
            <p:cNvPr id="13" name="Freeform: Shape 12">
              <a:extLst>
                <a:ext uri="{FF2B5EF4-FFF2-40B4-BE49-F238E27FC236}">
                  <a16:creationId xmlns:a16="http://schemas.microsoft.com/office/drawing/2014/main" id="{3C3E8516-2224-4295-BC40-0E4F620B36BC}"/>
                </a:ext>
              </a:extLst>
            </p:cNvPr>
            <p:cNvSpPr/>
            <p:nvPr/>
          </p:nvSpPr>
          <p:spPr>
            <a:xfrm>
              <a:off x="4909993" y="154351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16" name="Freeform: Shape 15">
              <a:extLst>
                <a:ext uri="{FF2B5EF4-FFF2-40B4-BE49-F238E27FC236}">
                  <a16:creationId xmlns:a16="http://schemas.microsoft.com/office/drawing/2014/main" id="{6826FB88-6268-439F-8ED3-772DA99988B9}"/>
                </a:ext>
              </a:extLst>
            </p:cNvPr>
            <p:cNvSpPr/>
            <p:nvPr/>
          </p:nvSpPr>
          <p:spPr>
            <a:xfrm>
              <a:off x="6175635" y="274380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17" name="Rectangle 16">
              <a:extLst>
                <a:ext uri="{FF2B5EF4-FFF2-40B4-BE49-F238E27FC236}">
                  <a16:creationId xmlns:a16="http://schemas.microsoft.com/office/drawing/2014/main" id="{E1052B30-267D-4226-B743-73B7CDD84A22}"/>
                </a:ext>
              </a:extLst>
            </p:cNvPr>
            <p:cNvSpPr/>
            <p:nvPr/>
          </p:nvSpPr>
          <p:spPr>
            <a:xfrm>
              <a:off x="2864890" y="2058640"/>
              <a:ext cx="2202981" cy="2233953"/>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lvl="0" algn="ctr" defTabSz="400050">
                <a:lnSpc>
                  <a:spcPct val="90000"/>
                </a:lnSpc>
                <a:spcBef>
                  <a:spcPct val="0"/>
                </a:spcBef>
                <a:spcAft>
                  <a:spcPct val="35000"/>
                </a:spcAft>
              </a:pPr>
              <a:r>
                <a:rPr lang="en-US" b="1" kern="1200" dirty="0"/>
                <a:t>Step 3: </a:t>
              </a:r>
              <a:r>
                <a:rPr lang="en-US" dirty="0"/>
                <a:t>The paper IEP should be uploaded each time it is updated as an Attachment in the </a:t>
              </a:r>
              <a:r>
                <a:rPr lang="en-US" b="1" dirty="0"/>
                <a:t>Attachments tab in Comp Assess</a:t>
              </a:r>
              <a:r>
                <a:rPr lang="en-US" dirty="0"/>
                <a:t>. </a:t>
              </a:r>
              <a:endParaRPr lang="en-US" b="1" kern="1200" dirty="0"/>
            </a:p>
          </p:txBody>
        </p:sp>
        <p:sp>
          <p:nvSpPr>
            <p:cNvPr id="19" name="Freeform: Shape 18">
              <a:extLst>
                <a:ext uri="{FF2B5EF4-FFF2-40B4-BE49-F238E27FC236}">
                  <a16:creationId xmlns:a16="http://schemas.microsoft.com/office/drawing/2014/main" id="{80AF5362-A290-4D96-AEE6-3BBD3CD2D00D}"/>
                </a:ext>
              </a:extLst>
            </p:cNvPr>
            <p:cNvSpPr/>
            <p:nvPr/>
          </p:nvSpPr>
          <p:spPr>
            <a:xfrm>
              <a:off x="7441278" y="394409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grpSp>
      <p:pic>
        <p:nvPicPr>
          <p:cNvPr id="7" name="Picture 6">
            <a:extLst>
              <a:ext uri="{FF2B5EF4-FFF2-40B4-BE49-F238E27FC236}">
                <a16:creationId xmlns:a16="http://schemas.microsoft.com/office/drawing/2014/main" id="{DE708031-C698-40AF-832A-8B92829910F2}"/>
              </a:ext>
            </a:extLst>
          </p:cNvPr>
          <p:cNvPicPr>
            <a:picLocks noChangeAspect="1"/>
          </p:cNvPicPr>
          <p:nvPr/>
        </p:nvPicPr>
        <p:blipFill rotWithShape="1">
          <a:blip r:embed="rId5"/>
          <a:srcRect b="8228"/>
          <a:stretch/>
        </p:blipFill>
        <p:spPr>
          <a:xfrm>
            <a:off x="4193778" y="1455326"/>
            <a:ext cx="6218459" cy="4371044"/>
          </a:xfrm>
          <a:prstGeom prst="rect">
            <a:avLst/>
          </a:prstGeom>
        </p:spPr>
      </p:pic>
      <p:sp>
        <p:nvSpPr>
          <p:cNvPr id="22" name="Arrow: Right 21">
            <a:extLst>
              <a:ext uri="{FF2B5EF4-FFF2-40B4-BE49-F238E27FC236}">
                <a16:creationId xmlns:a16="http://schemas.microsoft.com/office/drawing/2014/main" id="{C8B5A4A6-7633-45A2-AB2B-DF81856C05D5}"/>
              </a:ext>
            </a:extLst>
          </p:cNvPr>
          <p:cNvSpPr/>
          <p:nvPr/>
        </p:nvSpPr>
        <p:spPr>
          <a:xfrm>
            <a:off x="5258721" y="1467466"/>
            <a:ext cx="1072896"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56770C0F-5FCD-4EDE-93A5-BF7D10979F00}"/>
              </a:ext>
            </a:extLst>
          </p:cNvPr>
          <p:cNvSpPr/>
          <p:nvPr/>
        </p:nvSpPr>
        <p:spPr>
          <a:xfrm rot="10800000">
            <a:off x="9843217" y="1884343"/>
            <a:ext cx="1084770"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09B8753-7CF8-41CA-923B-A56E859076E0}"/>
              </a:ext>
            </a:extLst>
          </p:cNvPr>
          <p:cNvSpPr/>
          <p:nvPr/>
        </p:nvSpPr>
        <p:spPr>
          <a:xfrm>
            <a:off x="4447169" y="2341732"/>
            <a:ext cx="3355711" cy="27140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A048CB3-C760-486C-993A-EA7719EFBD11}"/>
              </a:ext>
            </a:extLst>
          </p:cNvPr>
          <p:cNvPicPr>
            <a:picLocks noChangeAspect="1"/>
          </p:cNvPicPr>
          <p:nvPr/>
        </p:nvPicPr>
        <p:blipFill>
          <a:blip r:embed="rId6"/>
          <a:stretch>
            <a:fillRect/>
          </a:stretch>
        </p:blipFill>
        <p:spPr>
          <a:xfrm>
            <a:off x="4703640" y="1857405"/>
            <a:ext cx="594412" cy="182896"/>
          </a:xfrm>
          <a:prstGeom prst="rect">
            <a:avLst/>
          </a:prstGeom>
        </p:spPr>
      </p:pic>
      <p:pic>
        <p:nvPicPr>
          <p:cNvPr id="9" name="Audio 8">
            <a:hlinkClick r:id="" action="ppaction://media"/>
            <a:extLst>
              <a:ext uri="{FF2B5EF4-FFF2-40B4-BE49-F238E27FC236}">
                <a16:creationId xmlns:a16="http://schemas.microsoft.com/office/drawing/2014/main" id="{A745C3A7-62D0-4899-9A8E-F2262699D82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10195272"/>
      </p:ext>
    </p:extLst>
  </p:cSld>
  <p:clrMapOvr>
    <a:masterClrMapping/>
  </p:clrMapOvr>
  <mc:AlternateContent xmlns:mc="http://schemas.openxmlformats.org/markup-compatibility/2006" xmlns:p14="http://schemas.microsoft.com/office/powerpoint/2010/main">
    <mc:Choice Requires="p14">
      <p:transition spd="slow" p14:dur="2000" advTm="16213"/>
    </mc:Choice>
    <mc:Fallback xmlns="">
      <p:transition spd="slow" advTm="162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22A246-BDD4-429A-8FBA-6E7445B8A597}"/>
              </a:ext>
            </a:extLst>
          </p:cNvPr>
          <p:cNvSpPr>
            <a:spLocks noGrp="1"/>
          </p:cNvSpPr>
          <p:nvPr>
            <p:ph idx="4294967295"/>
          </p:nvPr>
        </p:nvSpPr>
        <p:spPr>
          <a:xfrm>
            <a:off x="870857" y="604837"/>
            <a:ext cx="10058400" cy="4022725"/>
          </a:xfrm>
        </p:spPr>
        <p:txBody>
          <a:bodyPr/>
          <a:lstStyle/>
          <a:p>
            <a:pPr algn="ctr"/>
            <a:r>
              <a:rPr lang="en-US" b="1" dirty="0"/>
              <a:t>IEP: A Roadmap for Adult/Dislocated Worker Participants </a:t>
            </a:r>
          </a:p>
          <a:p>
            <a:r>
              <a:rPr lang="en-US" dirty="0"/>
              <a:t>The Individual Employment Plan (IEP) offers an ongoing strategy to identify employment goals and achievement objectives, develop an appropriate combination of services for the participant to achieve employment goals, and document services and achievement of goals .</a:t>
            </a:r>
          </a:p>
        </p:txBody>
      </p:sp>
      <p:sp>
        <p:nvSpPr>
          <p:cNvPr id="4" name="Arrow: Right 3">
            <a:extLst>
              <a:ext uri="{FF2B5EF4-FFF2-40B4-BE49-F238E27FC236}">
                <a16:creationId xmlns:a16="http://schemas.microsoft.com/office/drawing/2014/main" id="{DB26D381-8840-4A30-8D8E-34D06560A055}"/>
              </a:ext>
            </a:extLst>
          </p:cNvPr>
          <p:cNvSpPr/>
          <p:nvPr/>
        </p:nvSpPr>
        <p:spPr>
          <a:xfrm>
            <a:off x="1927989" y="1850841"/>
            <a:ext cx="7729220" cy="4182458"/>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Freeform: Shape 6">
            <a:extLst>
              <a:ext uri="{FF2B5EF4-FFF2-40B4-BE49-F238E27FC236}">
                <a16:creationId xmlns:a16="http://schemas.microsoft.com/office/drawing/2014/main" id="{498B27BF-8510-4C72-B536-DDB77E935695}"/>
              </a:ext>
            </a:extLst>
          </p:cNvPr>
          <p:cNvSpPr/>
          <p:nvPr/>
        </p:nvSpPr>
        <p:spPr>
          <a:xfrm>
            <a:off x="1262743" y="3093386"/>
            <a:ext cx="2188939" cy="1672983"/>
          </a:xfrm>
          <a:custGeom>
            <a:avLst/>
            <a:gdLst>
              <a:gd name="connsiteX0" fmla="*/ 0 w 2188939"/>
              <a:gd name="connsiteY0" fmla="*/ 278836 h 1672983"/>
              <a:gd name="connsiteX1" fmla="*/ 278836 w 2188939"/>
              <a:gd name="connsiteY1" fmla="*/ 0 h 1672983"/>
              <a:gd name="connsiteX2" fmla="*/ 1910103 w 2188939"/>
              <a:gd name="connsiteY2" fmla="*/ 0 h 1672983"/>
              <a:gd name="connsiteX3" fmla="*/ 2188939 w 2188939"/>
              <a:gd name="connsiteY3" fmla="*/ 278836 h 1672983"/>
              <a:gd name="connsiteX4" fmla="*/ 2188939 w 2188939"/>
              <a:gd name="connsiteY4" fmla="*/ 1394147 h 1672983"/>
              <a:gd name="connsiteX5" fmla="*/ 1910103 w 2188939"/>
              <a:gd name="connsiteY5" fmla="*/ 1672983 h 1672983"/>
              <a:gd name="connsiteX6" fmla="*/ 278836 w 2188939"/>
              <a:gd name="connsiteY6" fmla="*/ 1672983 h 1672983"/>
              <a:gd name="connsiteX7" fmla="*/ 0 w 2188939"/>
              <a:gd name="connsiteY7" fmla="*/ 1394147 h 1672983"/>
              <a:gd name="connsiteX8" fmla="*/ 0 w 2188939"/>
              <a:gd name="connsiteY8" fmla="*/ 278836 h 167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939" h="1672983">
                <a:moveTo>
                  <a:pt x="0" y="278836"/>
                </a:moveTo>
                <a:cubicBezTo>
                  <a:pt x="0" y="124839"/>
                  <a:pt x="124839" y="0"/>
                  <a:pt x="278836" y="0"/>
                </a:cubicBezTo>
                <a:lnTo>
                  <a:pt x="1910103" y="0"/>
                </a:lnTo>
                <a:cubicBezTo>
                  <a:pt x="2064100" y="0"/>
                  <a:pt x="2188939" y="124839"/>
                  <a:pt x="2188939" y="278836"/>
                </a:cubicBezTo>
                <a:lnTo>
                  <a:pt x="2188939" y="1394147"/>
                </a:lnTo>
                <a:cubicBezTo>
                  <a:pt x="2188939" y="1548144"/>
                  <a:pt x="2064100" y="1672983"/>
                  <a:pt x="1910103" y="1672983"/>
                </a:cubicBezTo>
                <a:lnTo>
                  <a:pt x="278836" y="1672983"/>
                </a:lnTo>
                <a:cubicBezTo>
                  <a:pt x="124839" y="1672983"/>
                  <a:pt x="0" y="1548144"/>
                  <a:pt x="0" y="1394147"/>
                </a:cubicBezTo>
                <a:lnTo>
                  <a:pt x="0" y="27883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488" tIns="165488" rIns="165488" bIns="165488" numCol="1" spcCol="1270" anchor="ctr" anchorCtr="0">
            <a:noAutofit/>
          </a:bodyPr>
          <a:lstStyle/>
          <a:p>
            <a:pPr marL="0" lvl="0" indent="0" algn="ctr" defTabSz="977900">
              <a:lnSpc>
                <a:spcPct val="90000"/>
              </a:lnSpc>
              <a:spcBef>
                <a:spcPct val="0"/>
              </a:spcBef>
              <a:spcAft>
                <a:spcPct val="35000"/>
              </a:spcAft>
              <a:buNone/>
            </a:pPr>
            <a:r>
              <a:rPr lang="en-US" sz="2200" kern="1200" dirty="0"/>
              <a:t>Needs and Assets Assessment</a:t>
            </a:r>
          </a:p>
        </p:txBody>
      </p:sp>
      <p:sp>
        <p:nvSpPr>
          <p:cNvPr id="8" name="Freeform: Shape 7">
            <a:extLst>
              <a:ext uri="{FF2B5EF4-FFF2-40B4-BE49-F238E27FC236}">
                <a16:creationId xmlns:a16="http://schemas.microsoft.com/office/drawing/2014/main" id="{395FC930-64FB-48D8-8232-74786B9AF88C}"/>
              </a:ext>
            </a:extLst>
          </p:cNvPr>
          <p:cNvSpPr/>
          <p:nvPr/>
        </p:nvSpPr>
        <p:spPr>
          <a:xfrm>
            <a:off x="3561129" y="3093386"/>
            <a:ext cx="2188939" cy="1672983"/>
          </a:xfrm>
          <a:custGeom>
            <a:avLst/>
            <a:gdLst>
              <a:gd name="connsiteX0" fmla="*/ 0 w 2188939"/>
              <a:gd name="connsiteY0" fmla="*/ 278836 h 1672983"/>
              <a:gd name="connsiteX1" fmla="*/ 278836 w 2188939"/>
              <a:gd name="connsiteY1" fmla="*/ 0 h 1672983"/>
              <a:gd name="connsiteX2" fmla="*/ 1910103 w 2188939"/>
              <a:gd name="connsiteY2" fmla="*/ 0 h 1672983"/>
              <a:gd name="connsiteX3" fmla="*/ 2188939 w 2188939"/>
              <a:gd name="connsiteY3" fmla="*/ 278836 h 1672983"/>
              <a:gd name="connsiteX4" fmla="*/ 2188939 w 2188939"/>
              <a:gd name="connsiteY4" fmla="*/ 1394147 h 1672983"/>
              <a:gd name="connsiteX5" fmla="*/ 1910103 w 2188939"/>
              <a:gd name="connsiteY5" fmla="*/ 1672983 h 1672983"/>
              <a:gd name="connsiteX6" fmla="*/ 278836 w 2188939"/>
              <a:gd name="connsiteY6" fmla="*/ 1672983 h 1672983"/>
              <a:gd name="connsiteX7" fmla="*/ 0 w 2188939"/>
              <a:gd name="connsiteY7" fmla="*/ 1394147 h 1672983"/>
              <a:gd name="connsiteX8" fmla="*/ 0 w 2188939"/>
              <a:gd name="connsiteY8" fmla="*/ 278836 h 167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939" h="1672983">
                <a:moveTo>
                  <a:pt x="0" y="278836"/>
                </a:moveTo>
                <a:cubicBezTo>
                  <a:pt x="0" y="124839"/>
                  <a:pt x="124839" y="0"/>
                  <a:pt x="278836" y="0"/>
                </a:cubicBezTo>
                <a:lnTo>
                  <a:pt x="1910103" y="0"/>
                </a:lnTo>
                <a:cubicBezTo>
                  <a:pt x="2064100" y="0"/>
                  <a:pt x="2188939" y="124839"/>
                  <a:pt x="2188939" y="278836"/>
                </a:cubicBezTo>
                <a:lnTo>
                  <a:pt x="2188939" y="1394147"/>
                </a:lnTo>
                <a:cubicBezTo>
                  <a:pt x="2188939" y="1548144"/>
                  <a:pt x="2064100" y="1672983"/>
                  <a:pt x="1910103" y="1672983"/>
                </a:cubicBezTo>
                <a:lnTo>
                  <a:pt x="278836" y="1672983"/>
                </a:lnTo>
                <a:cubicBezTo>
                  <a:pt x="124839" y="1672983"/>
                  <a:pt x="0" y="1548144"/>
                  <a:pt x="0" y="1394147"/>
                </a:cubicBezTo>
                <a:lnTo>
                  <a:pt x="0" y="27883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488" tIns="165488" rIns="165488" bIns="165488" numCol="1" spcCol="1270" anchor="ctr" anchorCtr="0">
            <a:noAutofit/>
          </a:bodyPr>
          <a:lstStyle/>
          <a:p>
            <a:pPr marL="0" lvl="0" indent="0" algn="ctr" defTabSz="977900">
              <a:lnSpc>
                <a:spcPct val="90000"/>
              </a:lnSpc>
              <a:spcBef>
                <a:spcPct val="0"/>
              </a:spcBef>
              <a:spcAft>
                <a:spcPct val="35000"/>
              </a:spcAft>
              <a:buNone/>
            </a:pPr>
            <a:r>
              <a:rPr lang="en-US" sz="2200" kern="1200" dirty="0"/>
              <a:t>Identification of Goals and Objectives</a:t>
            </a:r>
          </a:p>
        </p:txBody>
      </p:sp>
      <p:sp>
        <p:nvSpPr>
          <p:cNvPr id="9" name="Freeform: Shape 8">
            <a:extLst>
              <a:ext uri="{FF2B5EF4-FFF2-40B4-BE49-F238E27FC236}">
                <a16:creationId xmlns:a16="http://schemas.microsoft.com/office/drawing/2014/main" id="{02919851-9500-4847-9351-E60A6CCC5376}"/>
              </a:ext>
            </a:extLst>
          </p:cNvPr>
          <p:cNvSpPr/>
          <p:nvPr/>
        </p:nvSpPr>
        <p:spPr>
          <a:xfrm>
            <a:off x="5859515" y="3093386"/>
            <a:ext cx="2188939" cy="1672983"/>
          </a:xfrm>
          <a:custGeom>
            <a:avLst/>
            <a:gdLst>
              <a:gd name="connsiteX0" fmla="*/ 0 w 2188939"/>
              <a:gd name="connsiteY0" fmla="*/ 278836 h 1672983"/>
              <a:gd name="connsiteX1" fmla="*/ 278836 w 2188939"/>
              <a:gd name="connsiteY1" fmla="*/ 0 h 1672983"/>
              <a:gd name="connsiteX2" fmla="*/ 1910103 w 2188939"/>
              <a:gd name="connsiteY2" fmla="*/ 0 h 1672983"/>
              <a:gd name="connsiteX3" fmla="*/ 2188939 w 2188939"/>
              <a:gd name="connsiteY3" fmla="*/ 278836 h 1672983"/>
              <a:gd name="connsiteX4" fmla="*/ 2188939 w 2188939"/>
              <a:gd name="connsiteY4" fmla="*/ 1394147 h 1672983"/>
              <a:gd name="connsiteX5" fmla="*/ 1910103 w 2188939"/>
              <a:gd name="connsiteY5" fmla="*/ 1672983 h 1672983"/>
              <a:gd name="connsiteX6" fmla="*/ 278836 w 2188939"/>
              <a:gd name="connsiteY6" fmla="*/ 1672983 h 1672983"/>
              <a:gd name="connsiteX7" fmla="*/ 0 w 2188939"/>
              <a:gd name="connsiteY7" fmla="*/ 1394147 h 1672983"/>
              <a:gd name="connsiteX8" fmla="*/ 0 w 2188939"/>
              <a:gd name="connsiteY8" fmla="*/ 278836 h 167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939" h="1672983">
                <a:moveTo>
                  <a:pt x="0" y="278836"/>
                </a:moveTo>
                <a:cubicBezTo>
                  <a:pt x="0" y="124839"/>
                  <a:pt x="124839" y="0"/>
                  <a:pt x="278836" y="0"/>
                </a:cubicBezTo>
                <a:lnTo>
                  <a:pt x="1910103" y="0"/>
                </a:lnTo>
                <a:cubicBezTo>
                  <a:pt x="2064100" y="0"/>
                  <a:pt x="2188939" y="124839"/>
                  <a:pt x="2188939" y="278836"/>
                </a:cubicBezTo>
                <a:lnTo>
                  <a:pt x="2188939" y="1394147"/>
                </a:lnTo>
                <a:cubicBezTo>
                  <a:pt x="2188939" y="1548144"/>
                  <a:pt x="2064100" y="1672983"/>
                  <a:pt x="1910103" y="1672983"/>
                </a:cubicBezTo>
                <a:lnTo>
                  <a:pt x="278836" y="1672983"/>
                </a:lnTo>
                <a:cubicBezTo>
                  <a:pt x="124839" y="1672983"/>
                  <a:pt x="0" y="1548144"/>
                  <a:pt x="0" y="1394147"/>
                </a:cubicBezTo>
                <a:lnTo>
                  <a:pt x="0" y="27883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488" tIns="165488" rIns="165488" bIns="165488" numCol="1" spcCol="1270" anchor="ctr" anchorCtr="0">
            <a:noAutofit/>
          </a:bodyPr>
          <a:lstStyle/>
          <a:p>
            <a:pPr marL="0" lvl="0" indent="0" algn="ctr" defTabSz="977900">
              <a:lnSpc>
                <a:spcPct val="90000"/>
              </a:lnSpc>
              <a:spcBef>
                <a:spcPct val="0"/>
              </a:spcBef>
              <a:spcAft>
                <a:spcPct val="35000"/>
              </a:spcAft>
              <a:buNone/>
            </a:pPr>
            <a:r>
              <a:rPr lang="en-US" sz="2200" kern="1200" dirty="0"/>
              <a:t>Development of a Service Plan</a:t>
            </a:r>
          </a:p>
        </p:txBody>
      </p:sp>
      <p:sp>
        <p:nvSpPr>
          <p:cNvPr id="10" name="Freeform: Shape 9">
            <a:extLst>
              <a:ext uri="{FF2B5EF4-FFF2-40B4-BE49-F238E27FC236}">
                <a16:creationId xmlns:a16="http://schemas.microsoft.com/office/drawing/2014/main" id="{0EF6428F-C221-43A4-B8F2-FDEC6841F7AA}"/>
              </a:ext>
            </a:extLst>
          </p:cNvPr>
          <p:cNvSpPr/>
          <p:nvPr/>
        </p:nvSpPr>
        <p:spPr>
          <a:xfrm>
            <a:off x="8157901" y="3093386"/>
            <a:ext cx="2188939" cy="1672983"/>
          </a:xfrm>
          <a:custGeom>
            <a:avLst/>
            <a:gdLst>
              <a:gd name="connsiteX0" fmla="*/ 0 w 2188939"/>
              <a:gd name="connsiteY0" fmla="*/ 278836 h 1672983"/>
              <a:gd name="connsiteX1" fmla="*/ 278836 w 2188939"/>
              <a:gd name="connsiteY1" fmla="*/ 0 h 1672983"/>
              <a:gd name="connsiteX2" fmla="*/ 1910103 w 2188939"/>
              <a:gd name="connsiteY2" fmla="*/ 0 h 1672983"/>
              <a:gd name="connsiteX3" fmla="*/ 2188939 w 2188939"/>
              <a:gd name="connsiteY3" fmla="*/ 278836 h 1672983"/>
              <a:gd name="connsiteX4" fmla="*/ 2188939 w 2188939"/>
              <a:gd name="connsiteY4" fmla="*/ 1394147 h 1672983"/>
              <a:gd name="connsiteX5" fmla="*/ 1910103 w 2188939"/>
              <a:gd name="connsiteY5" fmla="*/ 1672983 h 1672983"/>
              <a:gd name="connsiteX6" fmla="*/ 278836 w 2188939"/>
              <a:gd name="connsiteY6" fmla="*/ 1672983 h 1672983"/>
              <a:gd name="connsiteX7" fmla="*/ 0 w 2188939"/>
              <a:gd name="connsiteY7" fmla="*/ 1394147 h 1672983"/>
              <a:gd name="connsiteX8" fmla="*/ 0 w 2188939"/>
              <a:gd name="connsiteY8" fmla="*/ 278836 h 167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939" h="1672983">
                <a:moveTo>
                  <a:pt x="0" y="278836"/>
                </a:moveTo>
                <a:cubicBezTo>
                  <a:pt x="0" y="124839"/>
                  <a:pt x="124839" y="0"/>
                  <a:pt x="278836" y="0"/>
                </a:cubicBezTo>
                <a:lnTo>
                  <a:pt x="1910103" y="0"/>
                </a:lnTo>
                <a:cubicBezTo>
                  <a:pt x="2064100" y="0"/>
                  <a:pt x="2188939" y="124839"/>
                  <a:pt x="2188939" y="278836"/>
                </a:cubicBezTo>
                <a:lnTo>
                  <a:pt x="2188939" y="1394147"/>
                </a:lnTo>
                <a:cubicBezTo>
                  <a:pt x="2188939" y="1548144"/>
                  <a:pt x="2064100" y="1672983"/>
                  <a:pt x="1910103" y="1672983"/>
                </a:cubicBezTo>
                <a:lnTo>
                  <a:pt x="278836" y="1672983"/>
                </a:lnTo>
                <a:cubicBezTo>
                  <a:pt x="124839" y="1672983"/>
                  <a:pt x="0" y="1548144"/>
                  <a:pt x="0" y="1394147"/>
                </a:cubicBezTo>
                <a:lnTo>
                  <a:pt x="0" y="27883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488" tIns="165488" rIns="165488" bIns="165488" numCol="1" spcCol="1270" anchor="ctr" anchorCtr="0">
            <a:noAutofit/>
          </a:bodyPr>
          <a:lstStyle/>
          <a:p>
            <a:pPr marL="0" lvl="0" indent="0" algn="ctr" defTabSz="977900">
              <a:lnSpc>
                <a:spcPct val="90000"/>
              </a:lnSpc>
              <a:spcBef>
                <a:spcPct val="0"/>
              </a:spcBef>
              <a:spcAft>
                <a:spcPct val="35000"/>
              </a:spcAft>
              <a:buNone/>
            </a:pPr>
            <a:r>
              <a:rPr lang="en-US" sz="2200" kern="1200" dirty="0"/>
              <a:t>Achievement of Employment Goals</a:t>
            </a:r>
          </a:p>
        </p:txBody>
      </p:sp>
      <p:pic>
        <p:nvPicPr>
          <p:cNvPr id="5" name="Audio 4">
            <a:hlinkClick r:id="" action="ppaction://media"/>
            <a:extLst>
              <a:ext uri="{FF2B5EF4-FFF2-40B4-BE49-F238E27FC236}">
                <a16:creationId xmlns:a16="http://schemas.microsoft.com/office/drawing/2014/main" id="{B4225F19-0471-4849-84F1-5C6F31DA960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118367622"/>
      </p:ext>
    </p:extLst>
  </p:cSld>
  <p:clrMapOvr>
    <a:masterClrMapping/>
  </p:clrMapOvr>
  <mc:AlternateContent xmlns:mc="http://schemas.openxmlformats.org/markup-compatibility/2006" xmlns:p14="http://schemas.microsoft.com/office/powerpoint/2010/main">
    <mc:Choice Requires="p14">
      <p:transition spd="slow" p14:dur="2000" advTm="5853"/>
    </mc:Choice>
    <mc:Fallback xmlns="">
      <p:transition spd="slow" advTm="58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E6F3FC-A67B-41DD-8BC3-5429B186DDC6}"/>
              </a:ext>
            </a:extLst>
          </p:cNvPr>
          <p:cNvSpPr/>
          <p:nvPr/>
        </p:nvSpPr>
        <p:spPr>
          <a:xfrm>
            <a:off x="1156332" y="491906"/>
            <a:ext cx="10071463" cy="696814"/>
          </a:xfrm>
          <a:prstGeom prst="rect">
            <a:avLst/>
          </a:prstGeom>
          <a:solidFill>
            <a:schemeClr val="tx2"/>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r>
              <a:rPr lang="en-US" sz="3200" b="1" dirty="0"/>
              <a:t>Plan Development and Use</a:t>
            </a:r>
          </a:p>
        </p:txBody>
      </p:sp>
      <p:grpSp>
        <p:nvGrpSpPr>
          <p:cNvPr id="3" name="Group 2">
            <a:extLst>
              <a:ext uri="{FF2B5EF4-FFF2-40B4-BE49-F238E27FC236}">
                <a16:creationId xmlns:a16="http://schemas.microsoft.com/office/drawing/2014/main" id="{DF19B3A9-9EAD-4F99-9D7A-14A13CE21E72}"/>
              </a:ext>
            </a:extLst>
          </p:cNvPr>
          <p:cNvGrpSpPr/>
          <p:nvPr/>
        </p:nvGrpSpPr>
        <p:grpSpPr>
          <a:xfrm>
            <a:off x="290025" y="360841"/>
            <a:ext cx="1102611" cy="958943"/>
            <a:chOff x="290025" y="360841"/>
            <a:chExt cx="1102611" cy="958943"/>
          </a:xfrm>
        </p:grpSpPr>
        <p:sp>
          <p:nvSpPr>
            <p:cNvPr id="4" name="Oval 3">
              <a:extLst>
                <a:ext uri="{FF2B5EF4-FFF2-40B4-BE49-F238E27FC236}">
                  <a16:creationId xmlns:a16="http://schemas.microsoft.com/office/drawing/2014/main" id="{7924A59C-54CC-4578-A0AC-08A189EBFF34}"/>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5" name="Rectangle 4">
              <a:extLst>
                <a:ext uri="{FF2B5EF4-FFF2-40B4-BE49-F238E27FC236}">
                  <a16:creationId xmlns:a16="http://schemas.microsoft.com/office/drawing/2014/main" id="{D74F16CB-14A4-43D7-AB50-A94496053189}"/>
                </a:ext>
              </a:extLst>
            </p:cNvPr>
            <p:cNvSpPr/>
            <p:nvPr/>
          </p:nvSpPr>
          <p:spPr>
            <a:xfrm>
              <a:off x="290025" y="547924"/>
              <a:ext cx="1102611" cy="584775"/>
            </a:xfrm>
            <a:prstGeom prst="rect">
              <a:avLst/>
            </a:prstGeom>
          </p:spPr>
          <p:txBody>
            <a:bodyPr wrap="square">
              <a:spAutoFit/>
            </a:bodyPr>
            <a:lstStyle/>
            <a:p>
              <a:pPr algn="ctr"/>
              <a:r>
                <a:rPr lang="en-US" sz="1600" b="1" dirty="0">
                  <a:solidFill>
                    <a:schemeClr val="tx1">
                      <a:lumMod val="65000"/>
                      <a:lumOff val="35000"/>
                    </a:schemeClr>
                  </a:solidFill>
                </a:rPr>
                <a:t>AOSOS Roadmap</a:t>
              </a:r>
            </a:p>
          </p:txBody>
        </p:sp>
      </p:grpSp>
      <p:sp>
        <p:nvSpPr>
          <p:cNvPr id="6" name="Rectangle 5">
            <a:extLst>
              <a:ext uri="{FF2B5EF4-FFF2-40B4-BE49-F238E27FC236}">
                <a16:creationId xmlns:a16="http://schemas.microsoft.com/office/drawing/2014/main" id="{26E2F1DB-A86F-4EC5-887E-7BB712AC7906}"/>
              </a:ext>
            </a:extLst>
          </p:cNvPr>
          <p:cNvSpPr/>
          <p:nvPr/>
        </p:nvSpPr>
        <p:spPr>
          <a:xfrm>
            <a:off x="1156332" y="2243420"/>
            <a:ext cx="2429557" cy="2692944"/>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lvl="0" algn="ctr" defTabSz="400050">
              <a:lnSpc>
                <a:spcPct val="90000"/>
              </a:lnSpc>
              <a:spcBef>
                <a:spcPct val="0"/>
              </a:spcBef>
              <a:spcAft>
                <a:spcPct val="35000"/>
              </a:spcAft>
            </a:pPr>
            <a:r>
              <a:rPr lang="en-US" b="1" kern="1200" dirty="0"/>
              <a:t>Step 4: </a:t>
            </a:r>
            <a:r>
              <a:rPr lang="en-US" dirty="0"/>
              <a:t>Elements of the IEP may also be recorded and documented in the </a:t>
            </a:r>
            <a:r>
              <a:rPr lang="en-US" b="1" dirty="0"/>
              <a:t>Employment Plan tab in Customer Detail</a:t>
            </a:r>
            <a:endParaRPr lang="en-US" b="1" kern="1200" dirty="0"/>
          </a:p>
        </p:txBody>
      </p:sp>
      <p:pic>
        <p:nvPicPr>
          <p:cNvPr id="7" name="Picture 6">
            <a:extLst>
              <a:ext uri="{FF2B5EF4-FFF2-40B4-BE49-F238E27FC236}">
                <a16:creationId xmlns:a16="http://schemas.microsoft.com/office/drawing/2014/main" id="{ECE17EA8-BFE0-4F9B-94A4-B2E154CF970E}"/>
              </a:ext>
            </a:extLst>
          </p:cNvPr>
          <p:cNvPicPr>
            <a:picLocks noChangeAspect="1"/>
          </p:cNvPicPr>
          <p:nvPr/>
        </p:nvPicPr>
        <p:blipFill rotWithShape="1">
          <a:blip r:embed="rId5"/>
          <a:srcRect t="-7876" b="7876"/>
          <a:stretch/>
        </p:blipFill>
        <p:spPr>
          <a:xfrm>
            <a:off x="4018985" y="1047543"/>
            <a:ext cx="6264183" cy="4762913"/>
          </a:xfrm>
          <a:prstGeom prst="rect">
            <a:avLst/>
          </a:prstGeom>
        </p:spPr>
      </p:pic>
      <p:sp>
        <p:nvSpPr>
          <p:cNvPr id="8" name="Arrow: Right 7">
            <a:extLst>
              <a:ext uri="{FF2B5EF4-FFF2-40B4-BE49-F238E27FC236}">
                <a16:creationId xmlns:a16="http://schemas.microsoft.com/office/drawing/2014/main" id="{B2654429-2616-41C2-B361-D4AAEFF68EC6}"/>
              </a:ext>
            </a:extLst>
          </p:cNvPr>
          <p:cNvSpPr/>
          <p:nvPr/>
        </p:nvSpPr>
        <p:spPr>
          <a:xfrm>
            <a:off x="4018985" y="1447846"/>
            <a:ext cx="1072896"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590C270C-1DBA-4F04-8CA7-CB1428139980}"/>
              </a:ext>
            </a:extLst>
          </p:cNvPr>
          <p:cNvSpPr/>
          <p:nvPr/>
        </p:nvSpPr>
        <p:spPr>
          <a:xfrm rot="10800000">
            <a:off x="9740783" y="1849174"/>
            <a:ext cx="1084770"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Audio 15">
            <a:hlinkClick r:id="" action="ppaction://media"/>
            <a:extLst>
              <a:ext uri="{FF2B5EF4-FFF2-40B4-BE49-F238E27FC236}">
                <a16:creationId xmlns:a16="http://schemas.microsoft.com/office/drawing/2014/main" id="{EA7A6E73-4855-4509-BF38-4B789CC5F4E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315474146"/>
      </p:ext>
    </p:extLst>
  </p:cSld>
  <p:clrMapOvr>
    <a:masterClrMapping/>
  </p:clrMapOvr>
  <mc:AlternateContent xmlns:mc="http://schemas.openxmlformats.org/markup-compatibility/2006" xmlns:p14="http://schemas.microsoft.com/office/powerpoint/2010/main">
    <mc:Choice Requires="p14">
      <p:transition spd="slow" p14:dur="2000" advTm="14902"/>
    </mc:Choice>
    <mc:Fallback xmlns="">
      <p:transition spd="slow" advTm="149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E6F3FC-A67B-41DD-8BC3-5429B186DDC6}"/>
              </a:ext>
            </a:extLst>
          </p:cNvPr>
          <p:cNvSpPr/>
          <p:nvPr/>
        </p:nvSpPr>
        <p:spPr>
          <a:xfrm>
            <a:off x="1156332" y="491906"/>
            <a:ext cx="10071463" cy="696814"/>
          </a:xfrm>
          <a:prstGeom prst="rect">
            <a:avLst/>
          </a:prstGeom>
          <a:solidFill>
            <a:schemeClr val="tx2"/>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r>
              <a:rPr lang="en-US" sz="3200" b="1" dirty="0"/>
              <a:t>Plan Development and Use</a:t>
            </a:r>
          </a:p>
        </p:txBody>
      </p:sp>
      <p:grpSp>
        <p:nvGrpSpPr>
          <p:cNvPr id="3" name="Group 2">
            <a:extLst>
              <a:ext uri="{FF2B5EF4-FFF2-40B4-BE49-F238E27FC236}">
                <a16:creationId xmlns:a16="http://schemas.microsoft.com/office/drawing/2014/main" id="{DF19B3A9-9EAD-4F99-9D7A-14A13CE21E72}"/>
              </a:ext>
            </a:extLst>
          </p:cNvPr>
          <p:cNvGrpSpPr/>
          <p:nvPr/>
        </p:nvGrpSpPr>
        <p:grpSpPr>
          <a:xfrm>
            <a:off x="290025" y="360841"/>
            <a:ext cx="1102611" cy="958943"/>
            <a:chOff x="290025" y="360841"/>
            <a:chExt cx="1102611" cy="958943"/>
          </a:xfrm>
        </p:grpSpPr>
        <p:sp>
          <p:nvSpPr>
            <p:cNvPr id="4" name="Oval 3">
              <a:extLst>
                <a:ext uri="{FF2B5EF4-FFF2-40B4-BE49-F238E27FC236}">
                  <a16:creationId xmlns:a16="http://schemas.microsoft.com/office/drawing/2014/main" id="{7924A59C-54CC-4578-A0AC-08A189EBFF34}"/>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5" name="Rectangle 4">
              <a:extLst>
                <a:ext uri="{FF2B5EF4-FFF2-40B4-BE49-F238E27FC236}">
                  <a16:creationId xmlns:a16="http://schemas.microsoft.com/office/drawing/2014/main" id="{D74F16CB-14A4-43D7-AB50-A94496053189}"/>
                </a:ext>
              </a:extLst>
            </p:cNvPr>
            <p:cNvSpPr/>
            <p:nvPr/>
          </p:nvSpPr>
          <p:spPr>
            <a:xfrm>
              <a:off x="290025" y="547924"/>
              <a:ext cx="1102611" cy="584775"/>
            </a:xfrm>
            <a:prstGeom prst="rect">
              <a:avLst/>
            </a:prstGeom>
          </p:spPr>
          <p:txBody>
            <a:bodyPr wrap="square">
              <a:spAutoFit/>
            </a:bodyPr>
            <a:lstStyle/>
            <a:p>
              <a:pPr algn="ctr"/>
              <a:r>
                <a:rPr lang="en-US" sz="1600" b="1" dirty="0">
                  <a:solidFill>
                    <a:schemeClr val="tx1">
                      <a:lumMod val="65000"/>
                      <a:lumOff val="35000"/>
                    </a:schemeClr>
                  </a:solidFill>
                </a:rPr>
                <a:t>AOSOS Roadmap</a:t>
              </a:r>
            </a:p>
          </p:txBody>
        </p:sp>
      </p:grpSp>
      <p:sp>
        <p:nvSpPr>
          <p:cNvPr id="6" name="Rectangle 5">
            <a:extLst>
              <a:ext uri="{FF2B5EF4-FFF2-40B4-BE49-F238E27FC236}">
                <a16:creationId xmlns:a16="http://schemas.microsoft.com/office/drawing/2014/main" id="{26E2F1DB-A86F-4EC5-887E-7BB712AC7906}"/>
              </a:ext>
            </a:extLst>
          </p:cNvPr>
          <p:cNvSpPr/>
          <p:nvPr/>
        </p:nvSpPr>
        <p:spPr>
          <a:xfrm>
            <a:off x="1156332" y="2243420"/>
            <a:ext cx="2429557" cy="2692944"/>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lvl="0" algn="ctr" defTabSz="400050">
              <a:lnSpc>
                <a:spcPct val="90000"/>
              </a:lnSpc>
              <a:spcBef>
                <a:spcPct val="0"/>
              </a:spcBef>
              <a:spcAft>
                <a:spcPct val="35000"/>
              </a:spcAft>
            </a:pPr>
            <a:r>
              <a:rPr lang="en-US" b="1" kern="1200" dirty="0"/>
              <a:t>Step 4: </a:t>
            </a:r>
            <a:r>
              <a:rPr lang="en-US" dirty="0"/>
              <a:t>Elements of the IEP may also be recorded and documented in the </a:t>
            </a:r>
            <a:r>
              <a:rPr lang="en-US" b="1" dirty="0"/>
              <a:t>Employment Plan tab in Customer Detail</a:t>
            </a:r>
            <a:endParaRPr lang="en-US" b="1" kern="1200" dirty="0"/>
          </a:p>
        </p:txBody>
      </p:sp>
      <p:pic>
        <p:nvPicPr>
          <p:cNvPr id="7" name="Picture 6">
            <a:extLst>
              <a:ext uri="{FF2B5EF4-FFF2-40B4-BE49-F238E27FC236}">
                <a16:creationId xmlns:a16="http://schemas.microsoft.com/office/drawing/2014/main" id="{ECE17EA8-BFE0-4F9B-94A4-B2E154CF970E}"/>
              </a:ext>
            </a:extLst>
          </p:cNvPr>
          <p:cNvPicPr>
            <a:picLocks noChangeAspect="1"/>
          </p:cNvPicPr>
          <p:nvPr/>
        </p:nvPicPr>
        <p:blipFill rotWithShape="1">
          <a:blip r:embed="rId5"/>
          <a:srcRect b="7788"/>
          <a:stretch/>
        </p:blipFill>
        <p:spPr>
          <a:xfrm>
            <a:off x="4018985" y="1422683"/>
            <a:ext cx="6264183" cy="4391964"/>
          </a:xfrm>
          <a:prstGeom prst="rect">
            <a:avLst/>
          </a:prstGeom>
        </p:spPr>
      </p:pic>
      <p:sp>
        <p:nvSpPr>
          <p:cNvPr id="8" name="Arrow: Right 7">
            <a:extLst>
              <a:ext uri="{FF2B5EF4-FFF2-40B4-BE49-F238E27FC236}">
                <a16:creationId xmlns:a16="http://schemas.microsoft.com/office/drawing/2014/main" id="{B2654429-2616-41C2-B361-D4AAEFF68EC6}"/>
              </a:ext>
            </a:extLst>
          </p:cNvPr>
          <p:cNvSpPr/>
          <p:nvPr/>
        </p:nvSpPr>
        <p:spPr>
          <a:xfrm>
            <a:off x="3049441" y="2385622"/>
            <a:ext cx="1072896"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590C270C-1DBA-4F04-8CA7-CB1428139980}"/>
              </a:ext>
            </a:extLst>
          </p:cNvPr>
          <p:cNvSpPr/>
          <p:nvPr/>
        </p:nvSpPr>
        <p:spPr>
          <a:xfrm rot="10800000">
            <a:off x="9740783" y="1849174"/>
            <a:ext cx="1084770"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E67F0515-29D3-4739-B011-A8E8BA0B9CF6}"/>
              </a:ext>
            </a:extLst>
          </p:cNvPr>
          <p:cNvPicPr>
            <a:picLocks noChangeAspect="1"/>
          </p:cNvPicPr>
          <p:nvPr/>
        </p:nvPicPr>
        <p:blipFill>
          <a:blip r:embed="rId6"/>
          <a:stretch>
            <a:fillRect/>
          </a:stretch>
        </p:blipFill>
        <p:spPr>
          <a:xfrm>
            <a:off x="6596349" y="2249282"/>
            <a:ext cx="3276884" cy="3055885"/>
          </a:xfrm>
          <a:prstGeom prst="rect">
            <a:avLst/>
          </a:prstGeom>
        </p:spPr>
      </p:pic>
      <p:sp>
        <p:nvSpPr>
          <p:cNvPr id="12" name="Arrow: Right 11">
            <a:extLst>
              <a:ext uri="{FF2B5EF4-FFF2-40B4-BE49-F238E27FC236}">
                <a16:creationId xmlns:a16="http://schemas.microsoft.com/office/drawing/2014/main" id="{EB3E21EA-3082-4406-84BE-47C131B3279F}"/>
              </a:ext>
            </a:extLst>
          </p:cNvPr>
          <p:cNvSpPr/>
          <p:nvPr/>
        </p:nvSpPr>
        <p:spPr>
          <a:xfrm rot="10800000">
            <a:off x="9838064" y="4875424"/>
            <a:ext cx="1084770"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Audio 15">
            <a:hlinkClick r:id="" action="ppaction://media"/>
            <a:extLst>
              <a:ext uri="{FF2B5EF4-FFF2-40B4-BE49-F238E27FC236}">
                <a16:creationId xmlns:a16="http://schemas.microsoft.com/office/drawing/2014/main" id="{674C130E-1479-402B-8DA0-75BEC9B143C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43285074"/>
      </p:ext>
    </p:extLst>
  </p:cSld>
  <p:clrMapOvr>
    <a:masterClrMapping/>
  </p:clrMapOvr>
  <mc:AlternateContent xmlns:mc="http://schemas.openxmlformats.org/markup-compatibility/2006" xmlns:p14="http://schemas.microsoft.com/office/powerpoint/2010/main">
    <mc:Choice Requires="p14">
      <p:transition spd="slow" p14:dur="2000" advTm="20955"/>
    </mc:Choice>
    <mc:Fallback xmlns="">
      <p:transition spd="slow" advTm="209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B190A-A166-45B7-8966-859A32F7D6FD}"/>
              </a:ext>
            </a:extLst>
          </p:cNvPr>
          <p:cNvSpPr>
            <a:spLocks noGrp="1"/>
          </p:cNvSpPr>
          <p:nvPr>
            <p:ph type="title"/>
          </p:nvPr>
        </p:nvSpPr>
        <p:spPr/>
        <p:txBody>
          <a:bodyPr/>
          <a:lstStyle/>
          <a:p>
            <a:r>
              <a:rPr lang="en-US" dirty="0"/>
              <a:t>Additional Resources</a:t>
            </a:r>
          </a:p>
        </p:txBody>
      </p:sp>
      <p:sp>
        <p:nvSpPr>
          <p:cNvPr id="4" name="Rectangle 3">
            <a:extLst>
              <a:ext uri="{FF2B5EF4-FFF2-40B4-BE49-F238E27FC236}">
                <a16:creationId xmlns:a16="http://schemas.microsoft.com/office/drawing/2014/main" id="{AB3D4F8E-77F3-44AE-828A-912115D4B7B6}"/>
              </a:ext>
            </a:extLst>
          </p:cNvPr>
          <p:cNvSpPr/>
          <p:nvPr/>
        </p:nvSpPr>
        <p:spPr>
          <a:xfrm>
            <a:off x="6412992" y="1969008"/>
            <a:ext cx="3950208" cy="384048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AOSOS Training Videos</a:t>
            </a:r>
          </a:p>
          <a:p>
            <a:endParaRPr lang="en-US" sz="2200" b="1" dirty="0">
              <a:solidFill>
                <a:schemeClr val="tx1"/>
              </a:solidFill>
            </a:endParaRPr>
          </a:p>
          <a:p>
            <a:r>
              <a:rPr lang="en-US" sz="2200" dirty="0">
                <a:solidFill>
                  <a:schemeClr val="tx1"/>
                </a:solidFill>
              </a:rPr>
              <a:t>Specific tutorials about entering Activities and Comments, the tabs in Customer Detail, and the tabs in Comp Assess can be found here:  </a:t>
            </a:r>
            <a:r>
              <a:rPr lang="en-US" sz="2200" u="sng" dirty="0">
                <a:hlinkClick r:id="rId5"/>
              </a:rPr>
              <a:t>https://towork.dol.state.nj.us/aosostrainingmaterials/_layouts/15/start.aspx#/</a:t>
            </a:r>
            <a:endParaRPr lang="en-US" sz="2200" u="sng" dirty="0"/>
          </a:p>
          <a:p>
            <a:endParaRPr lang="en-US" sz="2200" u="sng" dirty="0"/>
          </a:p>
        </p:txBody>
      </p:sp>
      <p:sp>
        <p:nvSpPr>
          <p:cNvPr id="5" name="Rectangle 4">
            <a:extLst>
              <a:ext uri="{FF2B5EF4-FFF2-40B4-BE49-F238E27FC236}">
                <a16:creationId xmlns:a16="http://schemas.microsoft.com/office/drawing/2014/main" id="{B9C1BB59-95C6-4FE9-9CD7-6458CED510CC}"/>
              </a:ext>
            </a:extLst>
          </p:cNvPr>
          <p:cNvSpPr/>
          <p:nvPr/>
        </p:nvSpPr>
        <p:spPr>
          <a:xfrm>
            <a:off x="1603248" y="1969008"/>
            <a:ext cx="3950208" cy="384048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NJDOL Policy</a:t>
            </a:r>
          </a:p>
          <a:p>
            <a:pPr algn="ctr"/>
            <a:endParaRPr lang="en-US" sz="2200" b="1" dirty="0">
              <a:solidFill>
                <a:schemeClr val="tx1"/>
              </a:solidFill>
            </a:endParaRPr>
          </a:p>
          <a:p>
            <a:r>
              <a:rPr lang="en-US" sz="2200" dirty="0">
                <a:solidFill>
                  <a:schemeClr val="tx1"/>
                </a:solidFill>
              </a:rPr>
              <a:t>NJ Workforce Innovation notices including WD-PY19-8 that outlines specific IEP policy can be found here:</a:t>
            </a:r>
          </a:p>
          <a:p>
            <a:endParaRPr lang="en-US" sz="2200" b="1" dirty="0">
              <a:solidFill>
                <a:schemeClr val="tx1"/>
              </a:solidFill>
            </a:endParaRPr>
          </a:p>
          <a:p>
            <a:r>
              <a:rPr lang="en-US" sz="2200" u="sng" dirty="0">
                <a:solidFill>
                  <a:schemeClr val="accent2"/>
                </a:solidFill>
                <a:hlinkClick r:id="rId6"/>
              </a:rPr>
              <a:t>https://www.nj.gov/labor/wioa/resources/</a:t>
            </a:r>
            <a:endParaRPr lang="en-US" sz="2200" u="sng" dirty="0">
              <a:solidFill>
                <a:schemeClr val="accent2"/>
              </a:solidFill>
            </a:endParaRPr>
          </a:p>
          <a:p>
            <a:endParaRPr lang="en-US" sz="2200" u="sng" dirty="0">
              <a:solidFill>
                <a:schemeClr val="accent2"/>
              </a:solidFill>
            </a:endParaRPr>
          </a:p>
          <a:p>
            <a:endParaRPr lang="en-US" sz="2200" u="sng" dirty="0">
              <a:solidFill>
                <a:schemeClr val="accent2"/>
              </a:solidFill>
            </a:endParaRPr>
          </a:p>
        </p:txBody>
      </p:sp>
      <p:sp>
        <p:nvSpPr>
          <p:cNvPr id="6" name="Rectangle 5">
            <a:extLst>
              <a:ext uri="{FF2B5EF4-FFF2-40B4-BE49-F238E27FC236}">
                <a16:creationId xmlns:a16="http://schemas.microsoft.com/office/drawing/2014/main" id="{D20392CF-8A04-4646-B836-A7EB5585854F}"/>
              </a:ext>
            </a:extLst>
          </p:cNvPr>
          <p:cNvSpPr/>
          <p:nvPr/>
        </p:nvSpPr>
        <p:spPr>
          <a:xfrm>
            <a:off x="2160890" y="6457890"/>
            <a:ext cx="8202310" cy="400110"/>
          </a:xfrm>
          <a:prstGeom prst="rect">
            <a:avLst/>
          </a:prstGeom>
        </p:spPr>
        <p:txBody>
          <a:bodyPr wrap="none">
            <a:spAutoFit/>
          </a:bodyPr>
          <a:lstStyle/>
          <a:p>
            <a:r>
              <a:rPr lang="en-US" sz="2000" b="1" dirty="0">
                <a:solidFill>
                  <a:schemeClr val="bg1"/>
                </a:solidFill>
              </a:rPr>
              <a:t>Contact us at Career Services with any questions at WIOApolicy@dol.nj.gov</a:t>
            </a:r>
          </a:p>
        </p:txBody>
      </p:sp>
      <p:pic>
        <p:nvPicPr>
          <p:cNvPr id="9" name="Audio 8">
            <a:hlinkClick r:id="" action="ppaction://media"/>
            <a:extLst>
              <a:ext uri="{FF2B5EF4-FFF2-40B4-BE49-F238E27FC236}">
                <a16:creationId xmlns:a16="http://schemas.microsoft.com/office/drawing/2014/main" id="{49858BAE-D5F1-4713-AB9A-1C04694F34E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265352796"/>
      </p:ext>
    </p:extLst>
  </p:cSld>
  <p:clrMapOvr>
    <a:masterClrMapping/>
  </p:clrMapOvr>
  <mc:AlternateContent xmlns:mc="http://schemas.openxmlformats.org/markup-compatibility/2006" xmlns:p14="http://schemas.microsoft.com/office/powerpoint/2010/main">
    <mc:Choice Requires="p14">
      <p:transition spd="slow" p14:dur="2000" advTm="25243"/>
    </mc:Choice>
    <mc:Fallback xmlns="">
      <p:transition spd="slow" advTm="252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8DFAD3-86B2-47B0-9D32-B00CAD17FFF4}"/>
              </a:ext>
            </a:extLst>
          </p:cNvPr>
          <p:cNvPicPr>
            <a:picLocks noChangeAspect="1"/>
          </p:cNvPicPr>
          <p:nvPr/>
        </p:nvPicPr>
        <p:blipFill>
          <a:blip r:embed="rId5"/>
          <a:stretch>
            <a:fillRect/>
          </a:stretch>
        </p:blipFill>
        <p:spPr>
          <a:xfrm>
            <a:off x="678402" y="341376"/>
            <a:ext cx="10835196" cy="5075866"/>
          </a:xfrm>
          <a:prstGeom prst="rect">
            <a:avLst/>
          </a:prstGeom>
        </p:spPr>
      </p:pic>
      <p:sp>
        <p:nvSpPr>
          <p:cNvPr id="5" name="Rectangle 4">
            <a:extLst>
              <a:ext uri="{FF2B5EF4-FFF2-40B4-BE49-F238E27FC236}">
                <a16:creationId xmlns:a16="http://schemas.microsoft.com/office/drawing/2014/main" id="{0384F4FC-74E5-406F-B191-0581FF4FD227}"/>
              </a:ext>
            </a:extLst>
          </p:cNvPr>
          <p:cNvSpPr/>
          <p:nvPr/>
        </p:nvSpPr>
        <p:spPr>
          <a:xfrm>
            <a:off x="3657296" y="5731502"/>
            <a:ext cx="4365106" cy="369332"/>
          </a:xfrm>
          <a:prstGeom prst="rect">
            <a:avLst/>
          </a:prstGeom>
        </p:spPr>
        <p:txBody>
          <a:bodyPr wrap="none">
            <a:spAutoFit/>
          </a:bodyPr>
          <a:lstStyle/>
          <a:p>
            <a:r>
              <a:rPr lang="en-US" b="1" dirty="0"/>
              <a:t>https://www.nj.gov/labor/wioa/resources/</a:t>
            </a:r>
          </a:p>
        </p:txBody>
      </p:sp>
      <p:sp>
        <p:nvSpPr>
          <p:cNvPr id="7" name="Arrow: Left 6">
            <a:extLst>
              <a:ext uri="{FF2B5EF4-FFF2-40B4-BE49-F238E27FC236}">
                <a16:creationId xmlns:a16="http://schemas.microsoft.com/office/drawing/2014/main" id="{9E75801D-643A-43A2-8BAE-79037EEB4505}"/>
              </a:ext>
            </a:extLst>
          </p:cNvPr>
          <p:cNvSpPr/>
          <p:nvPr/>
        </p:nvSpPr>
        <p:spPr>
          <a:xfrm>
            <a:off x="3493477" y="3610706"/>
            <a:ext cx="1019907" cy="438533"/>
          </a:xfrm>
          <a:prstGeom prst="lef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a:extLst>
              <a:ext uri="{FF2B5EF4-FFF2-40B4-BE49-F238E27FC236}">
                <a16:creationId xmlns:a16="http://schemas.microsoft.com/office/drawing/2014/main" id="{6D6D5D89-43F5-4E9B-BBBB-D4125FFCC37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237156627"/>
      </p:ext>
    </p:extLst>
  </p:cSld>
  <p:clrMapOvr>
    <a:masterClrMapping/>
  </p:clrMapOvr>
  <mc:AlternateContent xmlns:mc="http://schemas.openxmlformats.org/markup-compatibility/2006" xmlns:p14="http://schemas.microsoft.com/office/powerpoint/2010/main">
    <mc:Choice Requires="p14">
      <p:transition spd="slow" p14:dur="2000" advTm="9415"/>
    </mc:Choice>
    <mc:Fallback xmlns="">
      <p:transition spd="slow" advTm="94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8DFAD3-86B2-47B0-9D32-B00CAD17FFF4}"/>
              </a:ext>
            </a:extLst>
          </p:cNvPr>
          <p:cNvPicPr>
            <a:picLocks noChangeAspect="1"/>
          </p:cNvPicPr>
          <p:nvPr/>
        </p:nvPicPr>
        <p:blipFill>
          <a:blip r:embed="rId5"/>
          <a:stretch>
            <a:fillRect/>
          </a:stretch>
        </p:blipFill>
        <p:spPr>
          <a:xfrm>
            <a:off x="678402" y="341376"/>
            <a:ext cx="10835196" cy="5075866"/>
          </a:xfrm>
          <a:prstGeom prst="rect">
            <a:avLst/>
          </a:prstGeom>
        </p:spPr>
      </p:pic>
      <p:sp>
        <p:nvSpPr>
          <p:cNvPr id="5" name="Rectangle 4">
            <a:extLst>
              <a:ext uri="{FF2B5EF4-FFF2-40B4-BE49-F238E27FC236}">
                <a16:creationId xmlns:a16="http://schemas.microsoft.com/office/drawing/2014/main" id="{0384F4FC-74E5-406F-B191-0581FF4FD227}"/>
              </a:ext>
            </a:extLst>
          </p:cNvPr>
          <p:cNvSpPr/>
          <p:nvPr/>
        </p:nvSpPr>
        <p:spPr>
          <a:xfrm>
            <a:off x="3657296" y="5731502"/>
            <a:ext cx="4365106" cy="369332"/>
          </a:xfrm>
          <a:prstGeom prst="rect">
            <a:avLst/>
          </a:prstGeom>
        </p:spPr>
        <p:txBody>
          <a:bodyPr wrap="none">
            <a:spAutoFit/>
          </a:bodyPr>
          <a:lstStyle/>
          <a:p>
            <a:r>
              <a:rPr lang="en-US" b="1" dirty="0"/>
              <a:t>https://www.nj.gov/labor/wioa/resources/</a:t>
            </a:r>
          </a:p>
        </p:txBody>
      </p:sp>
      <p:sp>
        <p:nvSpPr>
          <p:cNvPr id="6" name="Arrow: Left 5">
            <a:extLst>
              <a:ext uri="{FF2B5EF4-FFF2-40B4-BE49-F238E27FC236}">
                <a16:creationId xmlns:a16="http://schemas.microsoft.com/office/drawing/2014/main" id="{4526211B-BAAE-443F-B28A-FAE12E342BA3}"/>
              </a:ext>
            </a:extLst>
          </p:cNvPr>
          <p:cNvSpPr/>
          <p:nvPr/>
        </p:nvSpPr>
        <p:spPr>
          <a:xfrm>
            <a:off x="8241324" y="2743199"/>
            <a:ext cx="1019907" cy="438533"/>
          </a:xfrm>
          <a:prstGeom prst="lef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a:extLst>
              <a:ext uri="{FF2B5EF4-FFF2-40B4-BE49-F238E27FC236}">
                <a16:creationId xmlns:a16="http://schemas.microsoft.com/office/drawing/2014/main" id="{EB3A13D4-D930-4D87-9047-1B4D965FA85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74907642"/>
      </p:ext>
    </p:extLst>
  </p:cSld>
  <p:clrMapOvr>
    <a:masterClrMapping/>
  </p:clrMapOvr>
  <mc:AlternateContent xmlns:mc="http://schemas.openxmlformats.org/markup-compatibility/2006" xmlns:p14="http://schemas.microsoft.com/office/powerpoint/2010/main">
    <mc:Choice Requires="p14">
      <p:transition spd="slow" p14:dur="2000" advTm="8910"/>
    </mc:Choice>
    <mc:Fallback xmlns="">
      <p:transition spd="slow" advTm="89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84F4FC-74E5-406F-B191-0581FF4FD227}"/>
              </a:ext>
            </a:extLst>
          </p:cNvPr>
          <p:cNvSpPr/>
          <p:nvPr/>
        </p:nvSpPr>
        <p:spPr>
          <a:xfrm>
            <a:off x="3657296" y="5731502"/>
            <a:ext cx="4365106" cy="369332"/>
          </a:xfrm>
          <a:prstGeom prst="rect">
            <a:avLst/>
          </a:prstGeom>
        </p:spPr>
        <p:txBody>
          <a:bodyPr wrap="none">
            <a:spAutoFit/>
          </a:bodyPr>
          <a:lstStyle/>
          <a:p>
            <a:r>
              <a:rPr lang="en-US" b="1" dirty="0"/>
              <a:t>https://www.nj.gov/labor/wioa/resources/</a:t>
            </a:r>
          </a:p>
        </p:txBody>
      </p:sp>
      <p:pic>
        <p:nvPicPr>
          <p:cNvPr id="3" name="Picture 2">
            <a:extLst>
              <a:ext uri="{FF2B5EF4-FFF2-40B4-BE49-F238E27FC236}">
                <a16:creationId xmlns:a16="http://schemas.microsoft.com/office/drawing/2014/main" id="{A0E686DB-5A76-434A-9CCC-AB30D6809515}"/>
              </a:ext>
            </a:extLst>
          </p:cNvPr>
          <p:cNvPicPr>
            <a:picLocks noChangeAspect="1"/>
          </p:cNvPicPr>
          <p:nvPr/>
        </p:nvPicPr>
        <p:blipFill rotWithShape="1">
          <a:blip r:embed="rId5"/>
          <a:srcRect t="2500"/>
          <a:stretch/>
        </p:blipFill>
        <p:spPr>
          <a:xfrm>
            <a:off x="1677194" y="234462"/>
            <a:ext cx="7834039" cy="5409117"/>
          </a:xfrm>
          <a:prstGeom prst="rect">
            <a:avLst/>
          </a:prstGeom>
        </p:spPr>
      </p:pic>
      <p:sp>
        <p:nvSpPr>
          <p:cNvPr id="7" name="Rectangle 6">
            <a:extLst>
              <a:ext uri="{FF2B5EF4-FFF2-40B4-BE49-F238E27FC236}">
                <a16:creationId xmlns:a16="http://schemas.microsoft.com/office/drawing/2014/main" id="{D67D5B38-7EE0-4E13-AECC-2564DEBB6D89}"/>
              </a:ext>
            </a:extLst>
          </p:cNvPr>
          <p:cNvSpPr/>
          <p:nvPr/>
        </p:nvSpPr>
        <p:spPr>
          <a:xfrm>
            <a:off x="4196862" y="5240215"/>
            <a:ext cx="4689230" cy="17584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udio 7">
            <a:hlinkClick r:id="" action="ppaction://media"/>
            <a:extLst>
              <a:ext uri="{FF2B5EF4-FFF2-40B4-BE49-F238E27FC236}">
                <a16:creationId xmlns:a16="http://schemas.microsoft.com/office/drawing/2014/main" id="{001C1EC9-CA6B-43D9-BF5F-FE13FDCEE14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292122912"/>
      </p:ext>
    </p:extLst>
  </p:cSld>
  <p:clrMapOvr>
    <a:masterClrMapping/>
  </p:clrMapOvr>
  <mc:AlternateContent xmlns:mc="http://schemas.openxmlformats.org/markup-compatibility/2006" xmlns:p14="http://schemas.microsoft.com/office/powerpoint/2010/main">
    <mc:Choice Requires="p14">
      <p:transition spd="slow" p14:dur="2000" advTm="20089"/>
    </mc:Choice>
    <mc:Fallback xmlns="">
      <p:transition spd="slow" advTm="20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1A7E1-4311-4C47-AD7A-28C2C676D815}"/>
              </a:ext>
            </a:extLst>
          </p:cNvPr>
          <p:cNvSpPr>
            <a:spLocks noGrp="1"/>
          </p:cNvSpPr>
          <p:nvPr>
            <p:ph type="title"/>
          </p:nvPr>
        </p:nvSpPr>
        <p:spPr/>
        <p:txBody>
          <a:bodyPr/>
          <a:lstStyle/>
          <a:p>
            <a:r>
              <a:rPr lang="en-US" dirty="0"/>
              <a:t>	</a:t>
            </a:r>
          </a:p>
        </p:txBody>
      </p:sp>
      <p:sp>
        <p:nvSpPr>
          <p:cNvPr id="6" name="Rectangle 5">
            <a:extLst>
              <a:ext uri="{FF2B5EF4-FFF2-40B4-BE49-F238E27FC236}">
                <a16:creationId xmlns:a16="http://schemas.microsoft.com/office/drawing/2014/main" id="{224EAD5B-37B6-49E6-9E8B-9F5C1FB7CC11}"/>
              </a:ext>
            </a:extLst>
          </p:cNvPr>
          <p:cNvSpPr/>
          <p:nvPr/>
        </p:nvSpPr>
        <p:spPr>
          <a:xfrm>
            <a:off x="1036320" y="351917"/>
            <a:ext cx="10946675" cy="5669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50A9A4-0E25-4C91-896C-581EE8ADAA5E}"/>
              </a:ext>
            </a:extLst>
          </p:cNvPr>
          <p:cNvSpPr txBox="1"/>
          <p:nvPr/>
        </p:nvSpPr>
        <p:spPr>
          <a:xfrm>
            <a:off x="2954896" y="133050"/>
            <a:ext cx="1865704" cy="369332"/>
          </a:xfrm>
          <a:prstGeom prst="rect">
            <a:avLst/>
          </a:prstGeom>
          <a:noFill/>
        </p:spPr>
        <p:txBody>
          <a:bodyPr wrap="none" rtlCol="0">
            <a:spAutoFit/>
          </a:bodyPr>
          <a:lstStyle/>
          <a:p>
            <a:r>
              <a:rPr lang="en-US" b="1" dirty="0"/>
              <a:t>Plan Components</a:t>
            </a:r>
          </a:p>
        </p:txBody>
      </p:sp>
      <p:graphicFrame>
        <p:nvGraphicFramePr>
          <p:cNvPr id="7" name="Diagram 6">
            <a:extLst>
              <a:ext uri="{FF2B5EF4-FFF2-40B4-BE49-F238E27FC236}">
                <a16:creationId xmlns:a16="http://schemas.microsoft.com/office/drawing/2014/main" id="{77F62620-96D5-47C6-BBF3-71B9BFC49998}"/>
              </a:ext>
            </a:extLst>
          </p:cNvPr>
          <p:cNvGraphicFramePr/>
          <p:nvPr/>
        </p:nvGraphicFramePr>
        <p:xfrm>
          <a:off x="-285801" y="697431"/>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Audio 4">
            <a:hlinkClick r:id="" action="ppaction://media"/>
            <a:extLst>
              <a:ext uri="{FF2B5EF4-FFF2-40B4-BE49-F238E27FC236}">
                <a16:creationId xmlns:a16="http://schemas.microsoft.com/office/drawing/2014/main" id="{112A109D-754A-4A76-8F05-74093FC881A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428226357"/>
      </p:ext>
    </p:extLst>
  </p:cSld>
  <p:clrMapOvr>
    <a:masterClrMapping/>
  </p:clrMapOvr>
  <mc:AlternateContent xmlns:mc="http://schemas.openxmlformats.org/markup-compatibility/2006" xmlns:p14="http://schemas.microsoft.com/office/powerpoint/2010/main">
    <mc:Choice Requires="p14">
      <p:transition spd="slow" p14:dur="2000" advTm="5335"/>
    </mc:Choice>
    <mc:Fallback xmlns="">
      <p:transition spd="slow" advTm="53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1A7E1-4311-4C47-AD7A-28C2C676D815}"/>
              </a:ext>
            </a:extLst>
          </p:cNvPr>
          <p:cNvSpPr>
            <a:spLocks noGrp="1"/>
          </p:cNvSpPr>
          <p:nvPr>
            <p:ph type="title"/>
          </p:nvPr>
        </p:nvSpPr>
        <p:spPr/>
        <p:txBody>
          <a:bodyPr/>
          <a:lstStyle/>
          <a:p>
            <a:r>
              <a:rPr lang="en-US" dirty="0"/>
              <a:t>	</a:t>
            </a:r>
          </a:p>
        </p:txBody>
      </p:sp>
      <p:sp>
        <p:nvSpPr>
          <p:cNvPr id="6" name="Rectangle 5">
            <a:extLst>
              <a:ext uri="{FF2B5EF4-FFF2-40B4-BE49-F238E27FC236}">
                <a16:creationId xmlns:a16="http://schemas.microsoft.com/office/drawing/2014/main" id="{224EAD5B-37B6-49E6-9E8B-9F5C1FB7CC11}"/>
              </a:ext>
            </a:extLst>
          </p:cNvPr>
          <p:cNvSpPr/>
          <p:nvPr/>
        </p:nvSpPr>
        <p:spPr>
          <a:xfrm>
            <a:off x="1036320" y="351917"/>
            <a:ext cx="10946675" cy="5669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50A9A4-0E25-4C91-896C-581EE8ADAA5E}"/>
              </a:ext>
            </a:extLst>
          </p:cNvPr>
          <p:cNvSpPr txBox="1"/>
          <p:nvPr/>
        </p:nvSpPr>
        <p:spPr>
          <a:xfrm>
            <a:off x="2954896" y="133050"/>
            <a:ext cx="1865704" cy="369332"/>
          </a:xfrm>
          <a:prstGeom prst="rect">
            <a:avLst/>
          </a:prstGeom>
          <a:noFill/>
        </p:spPr>
        <p:txBody>
          <a:bodyPr wrap="none" rtlCol="0">
            <a:spAutoFit/>
          </a:bodyPr>
          <a:lstStyle/>
          <a:p>
            <a:r>
              <a:rPr lang="en-US" b="1" dirty="0"/>
              <a:t>Plan Components</a:t>
            </a:r>
          </a:p>
        </p:txBody>
      </p:sp>
      <p:graphicFrame>
        <p:nvGraphicFramePr>
          <p:cNvPr id="7" name="Diagram 6">
            <a:extLst>
              <a:ext uri="{FF2B5EF4-FFF2-40B4-BE49-F238E27FC236}">
                <a16:creationId xmlns:a16="http://schemas.microsoft.com/office/drawing/2014/main" id="{77F62620-96D5-47C6-BBF3-71B9BFC49998}"/>
              </a:ext>
            </a:extLst>
          </p:cNvPr>
          <p:cNvGraphicFramePr/>
          <p:nvPr>
            <p:extLst>
              <p:ext uri="{D42A27DB-BD31-4B8C-83A1-F6EECF244321}">
                <p14:modId xmlns:p14="http://schemas.microsoft.com/office/powerpoint/2010/main" val="1630851737"/>
              </p:ext>
            </p:extLst>
          </p:nvPr>
        </p:nvGraphicFramePr>
        <p:xfrm>
          <a:off x="-285801" y="697431"/>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8">
            <a:extLst>
              <a:ext uri="{FF2B5EF4-FFF2-40B4-BE49-F238E27FC236}">
                <a16:creationId xmlns:a16="http://schemas.microsoft.com/office/drawing/2014/main" id="{ADF0C058-1B90-43EA-B28F-20D6245AB860}"/>
              </a:ext>
            </a:extLst>
          </p:cNvPr>
          <p:cNvSpPr/>
          <p:nvPr/>
        </p:nvSpPr>
        <p:spPr>
          <a:xfrm>
            <a:off x="7498000" y="563456"/>
            <a:ext cx="4169744" cy="5669280"/>
          </a:xfrm>
          <a:prstGeom prst="rect">
            <a:avLst/>
          </a:prstGeom>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r>
              <a:rPr lang="en-US" b="1" dirty="0"/>
              <a:t>Additional Requirements</a:t>
            </a:r>
          </a:p>
          <a:p>
            <a:pPr algn="ctr"/>
            <a:endParaRPr lang="en-US" b="1" dirty="0"/>
          </a:p>
          <a:p>
            <a:pPr marL="285750" indent="-285750">
              <a:spcAft>
                <a:spcPts val="600"/>
              </a:spcAft>
              <a:buFont typeface="Wingdings" panose="05000000000000000000" pitchFamily="2" charset="2"/>
              <a:buChar char="ü"/>
            </a:pPr>
            <a:r>
              <a:rPr lang="en-US" dirty="0"/>
              <a:t>An IEP is the foundational tool for engaging participants in individualized career services and case management.</a:t>
            </a:r>
          </a:p>
          <a:p>
            <a:pPr marL="285750" indent="-285750">
              <a:spcAft>
                <a:spcPts val="600"/>
              </a:spcAft>
              <a:buFont typeface="Wingdings" panose="05000000000000000000" pitchFamily="2" charset="2"/>
              <a:buChar char="ü"/>
            </a:pPr>
            <a:r>
              <a:rPr lang="en-US" dirty="0"/>
              <a:t>An IEP should be jointly development in partnership with the participant.  </a:t>
            </a:r>
          </a:p>
          <a:p>
            <a:pPr marL="285750" indent="-285750">
              <a:spcAft>
                <a:spcPts val="600"/>
              </a:spcAft>
              <a:buFont typeface="Wingdings" panose="05000000000000000000" pitchFamily="2" charset="2"/>
              <a:buChar char="ü"/>
            </a:pPr>
            <a:r>
              <a:rPr lang="en-US" dirty="0"/>
              <a:t>An IEP should reflect the unique goals and needs of an individual participant.</a:t>
            </a:r>
          </a:p>
          <a:p>
            <a:pPr marL="285750" indent="-285750">
              <a:spcAft>
                <a:spcPts val="600"/>
              </a:spcAft>
              <a:buFont typeface="Wingdings" panose="05000000000000000000" pitchFamily="2" charset="2"/>
              <a:buChar char="ü"/>
            </a:pPr>
            <a:r>
              <a:rPr lang="en-US" dirty="0"/>
              <a:t>An IEP should be used in an ongoing process to monitor and re-evaluate progress towards goals.</a:t>
            </a:r>
          </a:p>
          <a:p>
            <a:pPr marL="285750" indent="-285750">
              <a:spcAft>
                <a:spcPts val="600"/>
              </a:spcAft>
              <a:buFont typeface="Wingdings" panose="05000000000000000000" pitchFamily="2" charset="2"/>
              <a:buChar char="ü"/>
            </a:pPr>
            <a:r>
              <a:rPr lang="en-US" dirty="0"/>
              <a:t>An IEP should be used to document strategies and activities as they occur, including documentation of referrals.</a:t>
            </a:r>
          </a:p>
          <a:p>
            <a:pPr marL="285750" indent="-285750">
              <a:spcAft>
                <a:spcPts val="600"/>
              </a:spcAft>
              <a:buFont typeface="Wingdings" panose="05000000000000000000" pitchFamily="2" charset="2"/>
              <a:buChar char="ü"/>
            </a:pPr>
            <a:r>
              <a:rPr lang="en-US" dirty="0"/>
              <a:t>An IEP should ground a connected and seamless experience for customers.</a:t>
            </a:r>
          </a:p>
          <a:p>
            <a:pPr marL="285750" indent="-285750">
              <a:spcAft>
                <a:spcPts val="600"/>
              </a:spcAft>
              <a:buFont typeface="Wingdings" panose="05000000000000000000" pitchFamily="2" charset="2"/>
              <a:buChar char="ü"/>
            </a:pPr>
            <a:endParaRPr lang="en-US" dirty="0"/>
          </a:p>
          <a:p>
            <a:pPr algn="ctr"/>
            <a:endParaRPr lang="en-US" dirty="0"/>
          </a:p>
        </p:txBody>
      </p:sp>
      <p:sp>
        <p:nvSpPr>
          <p:cNvPr id="10" name="TextBox 9">
            <a:extLst>
              <a:ext uri="{FF2B5EF4-FFF2-40B4-BE49-F238E27FC236}">
                <a16:creationId xmlns:a16="http://schemas.microsoft.com/office/drawing/2014/main" id="{77C8B5AA-82AD-42D5-BDCD-D5B35B13FA00}"/>
              </a:ext>
            </a:extLst>
          </p:cNvPr>
          <p:cNvSpPr txBox="1"/>
          <p:nvPr/>
        </p:nvSpPr>
        <p:spPr>
          <a:xfrm>
            <a:off x="8086832" y="133050"/>
            <a:ext cx="2768130" cy="369332"/>
          </a:xfrm>
          <a:prstGeom prst="rect">
            <a:avLst/>
          </a:prstGeom>
          <a:noFill/>
        </p:spPr>
        <p:txBody>
          <a:bodyPr wrap="none" rtlCol="0">
            <a:spAutoFit/>
          </a:bodyPr>
          <a:lstStyle/>
          <a:p>
            <a:r>
              <a:rPr lang="en-US" b="1" dirty="0"/>
              <a:t>Plan Development and Use</a:t>
            </a:r>
          </a:p>
        </p:txBody>
      </p:sp>
      <p:pic>
        <p:nvPicPr>
          <p:cNvPr id="5" name="Audio 4">
            <a:hlinkClick r:id="" action="ppaction://media"/>
            <a:extLst>
              <a:ext uri="{FF2B5EF4-FFF2-40B4-BE49-F238E27FC236}">
                <a16:creationId xmlns:a16="http://schemas.microsoft.com/office/drawing/2014/main" id="{A460FBF3-B674-4CDA-A262-D55F091C4B4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789885356"/>
      </p:ext>
    </p:extLst>
  </p:cSld>
  <p:clrMapOvr>
    <a:masterClrMapping/>
  </p:clrMapOvr>
  <mc:AlternateContent xmlns:mc="http://schemas.openxmlformats.org/markup-compatibility/2006" xmlns:p14="http://schemas.microsoft.com/office/powerpoint/2010/main">
    <mc:Choice Requires="p14">
      <p:transition spd="slow" p14:dur="2000" advTm="12996"/>
    </mc:Choice>
    <mc:Fallback xmlns="">
      <p:transition spd="slow" advTm="129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45369A-4B20-419C-A2FD-544F16ADE0F9}"/>
              </a:ext>
            </a:extLst>
          </p:cNvPr>
          <p:cNvSpPr/>
          <p:nvPr/>
        </p:nvSpPr>
        <p:spPr>
          <a:xfrm>
            <a:off x="540250" y="491906"/>
            <a:ext cx="11011988" cy="56215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4BEBE1F-F4F0-43ED-8EB3-418313DD31B0}"/>
              </a:ext>
            </a:extLst>
          </p:cNvPr>
          <p:cNvSpPr/>
          <p:nvPr/>
        </p:nvSpPr>
        <p:spPr>
          <a:xfrm>
            <a:off x="1574313" y="2017056"/>
            <a:ext cx="2965938" cy="2931440"/>
          </a:xfrm>
          <a:prstGeom prst="ellipse">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r>
              <a:rPr lang="en-US" dirty="0">
                <a:solidFill>
                  <a:schemeClr val="tx1"/>
                </a:solidFill>
              </a:rPr>
              <a:t>Interview and Ongoing Case Management with Participant</a:t>
            </a:r>
          </a:p>
        </p:txBody>
      </p:sp>
      <p:sp>
        <p:nvSpPr>
          <p:cNvPr id="9" name="Rectangle 8">
            <a:extLst>
              <a:ext uri="{FF2B5EF4-FFF2-40B4-BE49-F238E27FC236}">
                <a16:creationId xmlns:a16="http://schemas.microsoft.com/office/drawing/2014/main" id="{358B5185-3425-4ADB-A691-5B851A057B5B}"/>
              </a:ext>
            </a:extLst>
          </p:cNvPr>
          <p:cNvSpPr/>
          <p:nvPr/>
        </p:nvSpPr>
        <p:spPr>
          <a:xfrm>
            <a:off x="1119756" y="491906"/>
            <a:ext cx="10071463" cy="696814"/>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Assessment of Need</a:t>
            </a:r>
          </a:p>
        </p:txBody>
      </p:sp>
      <p:pic>
        <p:nvPicPr>
          <p:cNvPr id="14" name="Graphic 13" descr="Chat">
            <a:extLst>
              <a:ext uri="{FF2B5EF4-FFF2-40B4-BE49-F238E27FC236}">
                <a16:creationId xmlns:a16="http://schemas.microsoft.com/office/drawing/2014/main" id="{B7D1F976-82DE-4E65-803B-091E984D27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00082" y="2197406"/>
            <a:ext cx="914400" cy="914400"/>
          </a:xfrm>
          <a:prstGeom prst="rect">
            <a:avLst/>
          </a:prstGeom>
        </p:spPr>
      </p:pic>
      <p:sp>
        <p:nvSpPr>
          <p:cNvPr id="16" name="Oval 15">
            <a:extLst>
              <a:ext uri="{FF2B5EF4-FFF2-40B4-BE49-F238E27FC236}">
                <a16:creationId xmlns:a16="http://schemas.microsoft.com/office/drawing/2014/main" id="{6FC2D6FE-F425-4624-8C4E-5DB0F559BB00}"/>
              </a:ext>
            </a:extLst>
          </p:cNvPr>
          <p:cNvSpPr/>
          <p:nvPr/>
        </p:nvSpPr>
        <p:spPr>
          <a:xfrm>
            <a:off x="4786436" y="1983815"/>
            <a:ext cx="2965938" cy="2931440"/>
          </a:xfrm>
          <a:prstGeom prst="ellipse">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Individual Assessment Tools:</a:t>
            </a:r>
          </a:p>
          <a:p>
            <a:pPr marL="398463" indent="-280988">
              <a:buFont typeface="Arial" panose="020B0604020202020204" pitchFamily="34" charset="0"/>
              <a:buChar char="•"/>
            </a:pPr>
            <a:r>
              <a:rPr lang="en-US" dirty="0">
                <a:solidFill>
                  <a:schemeClr val="tx1"/>
                </a:solidFill>
              </a:rPr>
              <a:t>Academic</a:t>
            </a:r>
          </a:p>
          <a:p>
            <a:pPr marL="398463" indent="-280988">
              <a:buFont typeface="Arial" panose="020B0604020202020204" pitchFamily="34" charset="0"/>
              <a:buChar char="•"/>
            </a:pPr>
            <a:r>
              <a:rPr lang="en-US" dirty="0">
                <a:solidFill>
                  <a:schemeClr val="tx1"/>
                </a:solidFill>
              </a:rPr>
              <a:t>Career Interest</a:t>
            </a:r>
          </a:p>
          <a:p>
            <a:pPr marL="398463" indent="-280988">
              <a:buFont typeface="Arial" panose="020B0604020202020204" pitchFamily="34" charset="0"/>
              <a:buChar char="•"/>
            </a:pPr>
            <a:r>
              <a:rPr lang="en-US" dirty="0">
                <a:solidFill>
                  <a:schemeClr val="tx1"/>
                </a:solidFill>
              </a:rPr>
              <a:t>Support Needs</a:t>
            </a:r>
          </a:p>
        </p:txBody>
      </p:sp>
      <p:pic>
        <p:nvPicPr>
          <p:cNvPr id="17" name="Graphic 16" descr="Person eating">
            <a:extLst>
              <a:ext uri="{FF2B5EF4-FFF2-40B4-BE49-F238E27FC236}">
                <a16:creationId xmlns:a16="http://schemas.microsoft.com/office/drawing/2014/main" id="{02EC27F9-7A43-4E5F-A638-369C9910FF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03001" y="2041189"/>
            <a:ext cx="914400" cy="914400"/>
          </a:xfrm>
          <a:prstGeom prst="rect">
            <a:avLst/>
          </a:prstGeom>
        </p:spPr>
      </p:pic>
      <p:sp>
        <p:nvSpPr>
          <p:cNvPr id="18" name="Oval 17">
            <a:extLst>
              <a:ext uri="{FF2B5EF4-FFF2-40B4-BE49-F238E27FC236}">
                <a16:creationId xmlns:a16="http://schemas.microsoft.com/office/drawing/2014/main" id="{EA97F3E3-99F7-45DD-91D0-D6407FBAF420}"/>
              </a:ext>
            </a:extLst>
          </p:cNvPr>
          <p:cNvSpPr/>
          <p:nvPr/>
        </p:nvSpPr>
        <p:spPr>
          <a:xfrm>
            <a:off x="8101440" y="1963280"/>
            <a:ext cx="2965938" cy="2931440"/>
          </a:xfrm>
          <a:prstGeom prst="ellipse">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r>
              <a:rPr lang="en-US" dirty="0">
                <a:solidFill>
                  <a:schemeClr val="tx1"/>
                </a:solidFill>
              </a:rPr>
              <a:t>Documentation and Review of Work History </a:t>
            </a:r>
          </a:p>
          <a:p>
            <a:pPr marL="285750" indent="-285750" algn="ctr">
              <a:buFont typeface="Arial" panose="020B0604020202020204" pitchFamily="34" charset="0"/>
              <a:buChar char="•"/>
            </a:pPr>
            <a:r>
              <a:rPr lang="en-US" dirty="0">
                <a:solidFill>
                  <a:schemeClr val="tx1"/>
                </a:solidFill>
              </a:rPr>
              <a:t>Skills Obtained</a:t>
            </a:r>
          </a:p>
          <a:p>
            <a:pPr marL="285750" indent="-285750" algn="ctr">
              <a:buFont typeface="Arial" panose="020B0604020202020204" pitchFamily="34" charset="0"/>
              <a:buChar char="•"/>
            </a:pPr>
            <a:r>
              <a:rPr lang="en-US" dirty="0">
                <a:solidFill>
                  <a:schemeClr val="tx1"/>
                </a:solidFill>
              </a:rPr>
              <a:t>Skill Gaps</a:t>
            </a:r>
          </a:p>
        </p:txBody>
      </p:sp>
      <p:pic>
        <p:nvPicPr>
          <p:cNvPr id="19" name="Graphic 18" descr="List">
            <a:extLst>
              <a:ext uri="{FF2B5EF4-FFF2-40B4-BE49-F238E27FC236}">
                <a16:creationId xmlns:a16="http://schemas.microsoft.com/office/drawing/2014/main" id="{8244E971-00A7-448E-9406-DF2C929F21A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34718" y="2115323"/>
            <a:ext cx="914400" cy="914400"/>
          </a:xfrm>
          <a:prstGeom prst="rect">
            <a:avLst/>
          </a:prstGeom>
        </p:spPr>
      </p:pic>
      <p:pic>
        <p:nvPicPr>
          <p:cNvPr id="5" name="Audio 4">
            <a:hlinkClick r:id="" action="ppaction://media"/>
            <a:extLst>
              <a:ext uri="{FF2B5EF4-FFF2-40B4-BE49-F238E27FC236}">
                <a16:creationId xmlns:a16="http://schemas.microsoft.com/office/drawing/2014/main" id="{774EC3BB-BA67-4F9B-8DF6-95602D8460DD}"/>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333365256"/>
      </p:ext>
    </p:extLst>
  </p:cSld>
  <p:clrMapOvr>
    <a:masterClrMapping/>
  </p:clrMapOvr>
  <mc:AlternateContent xmlns:mc="http://schemas.openxmlformats.org/markup-compatibility/2006" xmlns:p14="http://schemas.microsoft.com/office/powerpoint/2010/main">
    <mc:Choice Requires="p14">
      <p:transition spd="slow" p14:dur="2000" advTm="5950"/>
    </mc:Choice>
    <mc:Fallback xmlns="">
      <p:transition spd="slow" advTm="59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C447178DCBB64C90E9731A3AD42726" ma:contentTypeVersion="3" ma:contentTypeDescription="Create a new document." ma:contentTypeScope="" ma:versionID="fa0af2e90be13a84afa7c41a0fb26713">
  <xsd:schema xmlns:xsd="http://www.w3.org/2001/XMLSchema" xmlns:xs="http://www.w3.org/2001/XMLSchema" xmlns:p="http://schemas.microsoft.com/office/2006/metadata/properties" xmlns:ns2="bf629071-1517-464d-966c-6ad8b0b5e6ae" targetNamespace="http://schemas.microsoft.com/office/2006/metadata/properties" ma:root="true" ma:fieldsID="f4cde8ca4d7dcd9edeb39269c7a9b9bb" ns2:_="">
    <xsd:import namespace="bf629071-1517-464d-966c-6ad8b0b5e6ae"/>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629071-1517-464d-966c-6ad8b0b5e6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DBA428-7FF1-4FF7-A1F4-E245C9B809B4}">
  <ds:schemaRefs>
    <ds:schemaRef ds:uri="http://schemas.microsoft.com/sharepoint/v3/contenttype/forms"/>
  </ds:schemaRefs>
</ds:datastoreItem>
</file>

<file path=customXml/itemProps2.xml><?xml version="1.0" encoding="utf-8"?>
<ds:datastoreItem xmlns:ds="http://schemas.openxmlformats.org/officeDocument/2006/customXml" ds:itemID="{1CFAAEE8-8496-48EE-857C-7016CD340C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629071-1517-464d-966c-6ad8b0b5e6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2287EA-0B80-4B07-A603-45C3E078835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bf629071-1517-464d-966c-6ad8b0b5e6ae"/>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20691</TotalTime>
  <Words>2553</Words>
  <Application>Microsoft Office PowerPoint</Application>
  <PresentationFormat>Widescreen</PresentationFormat>
  <Paragraphs>259</Paragraphs>
  <Slides>32</Slides>
  <Notes>32</Notes>
  <HiddenSlides>0</HiddenSlides>
  <MMClips>32</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Retrospect</vt:lpstr>
      <vt:lpstr>Individual Employment Plan (IEP) – WIOA Adult/DW</vt:lpstr>
      <vt:lpstr>WIOA Title I Training Series</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Plan Development and Use</vt:lpstr>
      <vt:lpstr>PowerPoint Presentation</vt:lpstr>
      <vt:lpstr>PowerPoint Presentation</vt:lpstr>
      <vt:lpstr>PowerPoint Presentation</vt:lpstr>
      <vt:lpstr>PowerPoint Presentation</vt:lpstr>
      <vt:lpstr>PowerPoint Presentation</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Youth Individual Service Strategy</dc:title>
  <dc:creator>Oconnor, Thomas</dc:creator>
  <cp:lastModifiedBy>Singer Quast, Sarah (DOL)</cp:lastModifiedBy>
  <cp:revision>120</cp:revision>
  <dcterms:created xsi:type="dcterms:W3CDTF">2021-01-25T19:52:09Z</dcterms:created>
  <dcterms:modified xsi:type="dcterms:W3CDTF">2021-05-11T00:53:30Z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0x0101008AC447178DCBB64C90E9731A3AD42726</vt:lpwstr>
  </property>
</Properties>
</file>